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94" r:id="rId3"/>
    <p:sldId id="610" r:id="rId4"/>
    <p:sldId id="611" r:id="rId5"/>
    <p:sldId id="609" r:id="rId6"/>
    <p:sldId id="584" r:id="rId7"/>
    <p:sldId id="585" r:id="rId8"/>
    <p:sldId id="586" r:id="rId9"/>
    <p:sldId id="587" r:id="rId10"/>
    <p:sldId id="588" r:id="rId11"/>
    <p:sldId id="589" r:id="rId12"/>
    <p:sldId id="592" r:id="rId13"/>
    <p:sldId id="590" r:id="rId14"/>
    <p:sldId id="593" r:id="rId15"/>
    <p:sldId id="594" r:id="rId16"/>
    <p:sldId id="595" r:id="rId17"/>
    <p:sldId id="598" r:id="rId18"/>
    <p:sldId id="613" r:id="rId19"/>
    <p:sldId id="612" r:id="rId20"/>
    <p:sldId id="596" r:id="rId21"/>
    <p:sldId id="599" r:id="rId22"/>
    <p:sldId id="630" r:id="rId23"/>
    <p:sldId id="631" r:id="rId24"/>
    <p:sldId id="628" r:id="rId25"/>
    <p:sldId id="632" r:id="rId26"/>
    <p:sldId id="629" r:id="rId27"/>
    <p:sldId id="626" r:id="rId28"/>
    <p:sldId id="625" r:id="rId29"/>
    <p:sldId id="622" r:id="rId30"/>
    <p:sldId id="604" r:id="rId31"/>
    <p:sldId id="605" r:id="rId32"/>
    <p:sldId id="606" r:id="rId33"/>
    <p:sldId id="607" r:id="rId34"/>
    <p:sldId id="627" r:id="rId35"/>
    <p:sldId id="351" r:id="rId3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정종실" userId="644a613c-0806-4e14-8f5b-1b1d4abdce2f" providerId="ADAL" clId="{DB55F64E-33F0-4A5C-A9B2-074DDD568491}"/>
    <pc:docChg chg="delSld">
      <pc:chgData name="정종실" userId="644a613c-0806-4e14-8f5b-1b1d4abdce2f" providerId="ADAL" clId="{DB55F64E-33F0-4A5C-A9B2-074DDD568491}" dt="2022-05-21T03:35:01.310" v="0" actId="47"/>
      <pc:docMkLst>
        <pc:docMk/>
      </pc:docMkLst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3155108155" sldId="591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3054176075" sldId="597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889316773" sldId="600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2117182460" sldId="601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3779706415" sldId="602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447359748" sldId="603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2940220621" sldId="608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1349375846" sldId="614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679868975" sldId="615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3494791842" sldId="616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1948794147" sldId="617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1072167047" sldId="618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1716586338" sldId="619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2315476927" sldId="620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601658434" sldId="621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4239241457" sldId="623"/>
        </pc:sldMkLst>
      </pc:sldChg>
      <pc:sldChg chg="del">
        <pc:chgData name="정종실" userId="644a613c-0806-4e14-8f5b-1b1d4abdce2f" providerId="ADAL" clId="{DB55F64E-33F0-4A5C-A9B2-074DDD568491}" dt="2022-05-21T03:35:01.310" v="0" actId="47"/>
        <pc:sldMkLst>
          <pc:docMk/>
          <pc:sldMk cId="3439842207" sldId="62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760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43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27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60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326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25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43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76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3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82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33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(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D14F3F7-D423-FC4F-BDA8-E54AECEF3F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3500" y="295030"/>
            <a:ext cx="7772400" cy="1318687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Thank you</a:t>
            </a:r>
            <a:endParaRPr kumimoji="1" lang="ko-KR" altLang="en-US" sz="3600" b="1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anumSquare ExtraBold" panose="020B0600000101010101" pitchFamily="34" charset="-127"/>
              <a:ea typeface="NanumSquare ExtraBold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39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352A9-A772-4630-AF26-EE6CDFEE803C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956F7-EA11-469D-97BF-ECCBCFA915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06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s://lghh.tmall.hk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123EB8F-045C-6F4A-917F-6C9FE5827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47002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해외진출을 위한 글로벌 마켓 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100% 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활용법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(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동남아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)</a:t>
            </a: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해외 </a:t>
            </a:r>
            <a:r>
              <a:rPr kumimoji="1" lang="ko-KR" altLang="en-US" sz="2800" b="1" spc="-120" dirty="0" err="1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크로스보더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, 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동남아 마켓의 이해</a:t>
            </a: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 </a:t>
            </a: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endParaRPr kumimoji="1" lang="ko-KR" altLang="en-US" sz="2800" b="1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anumSquare ExtraBold" panose="020B0600000101010101" pitchFamily="34" charset="-127"/>
              <a:ea typeface="NanumSquare ExtraBold" panose="020B0600000101010101" pitchFamily="34" charset="-127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604" y="3068960"/>
            <a:ext cx="3490544" cy="357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A064217-190B-4296-82E7-0D79FA0BB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786" y="1411357"/>
            <a:ext cx="7232084" cy="422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464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 descr="air.png">
            <a:extLst>
              <a:ext uri="{FF2B5EF4-FFF2-40B4-BE49-F238E27FC236}">
                <a16:creationId xmlns:a16="http://schemas.microsoft.com/office/drawing/2014/main" id="{10646B2F-530C-4C51-9DDC-AE8B799B5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98" y="1015849"/>
            <a:ext cx="8397881" cy="47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24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 descr="en.png">
            <a:extLst>
              <a:ext uri="{FF2B5EF4-FFF2-40B4-BE49-F238E27FC236}">
                <a16:creationId xmlns:a16="http://schemas.microsoft.com/office/drawing/2014/main" id="{F3985B11-9210-49F3-8D17-7019ECF5E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1228725"/>
            <a:ext cx="78200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6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9BC49F9-37D4-448C-98F8-A035483E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97346"/>
            <a:ext cx="3888432" cy="53839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5059E2-D5F2-42CD-A953-10822FE9A8C0}"/>
              </a:ext>
            </a:extLst>
          </p:cNvPr>
          <p:cNvSpPr txBox="1"/>
          <p:nvPr/>
        </p:nvSpPr>
        <p:spPr>
          <a:xfrm>
            <a:off x="4499992" y="112474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5</a:t>
            </a:r>
            <a:r>
              <a:rPr lang="ko-KR" altLang="en-US" dirty="0"/>
              <a:t>층 건물 건물주라면 </a:t>
            </a:r>
            <a:endParaRPr lang="en-US" altLang="ko-KR" dirty="0"/>
          </a:p>
          <a:p>
            <a:r>
              <a:rPr lang="ko-KR" altLang="en-US" dirty="0"/>
              <a:t>층별 임대를 어떻게 주는 것이 </a:t>
            </a:r>
            <a:endParaRPr lang="en-US" altLang="ko-KR" dirty="0"/>
          </a:p>
          <a:p>
            <a:r>
              <a:rPr lang="ko-KR" altLang="en-US" dirty="0"/>
              <a:t>좋을까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182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9BC49F9-37D4-448C-98F8-A035483E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97346"/>
            <a:ext cx="3888432" cy="5383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10F28B-4F8C-455D-9C17-21CD408E7093}"/>
              </a:ext>
            </a:extLst>
          </p:cNvPr>
          <p:cNvSpPr txBox="1"/>
          <p:nvPr/>
        </p:nvSpPr>
        <p:spPr>
          <a:xfrm>
            <a:off x="4067944" y="5386547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편의점</a:t>
            </a:r>
            <a:r>
              <a:rPr lang="en-US" altLang="ko-KR" dirty="0"/>
              <a:t>, </a:t>
            </a:r>
            <a:r>
              <a:rPr lang="ko-KR" altLang="en-US" dirty="0"/>
              <a:t>베이커리</a:t>
            </a:r>
            <a:r>
              <a:rPr lang="en-US" altLang="ko-KR" dirty="0"/>
              <a:t>, </a:t>
            </a:r>
            <a:r>
              <a:rPr lang="ko-KR" altLang="en-US" dirty="0"/>
              <a:t>카페</a:t>
            </a:r>
            <a:r>
              <a:rPr lang="en-US" altLang="ko-KR" dirty="0"/>
              <a:t>, </a:t>
            </a:r>
            <a:r>
              <a:rPr lang="ko-KR" altLang="en-US" dirty="0"/>
              <a:t>화장품가게</a:t>
            </a:r>
            <a:endParaRPr lang="en-US" altLang="ko-KR" dirty="0"/>
          </a:p>
          <a:p>
            <a:r>
              <a:rPr lang="ko-KR" altLang="en-US" dirty="0"/>
              <a:t>핸드폰대리점</a:t>
            </a:r>
            <a:r>
              <a:rPr lang="en-US" altLang="ko-KR" dirty="0"/>
              <a:t>, </a:t>
            </a:r>
            <a:r>
              <a:rPr lang="ko-KR" altLang="en-US" dirty="0"/>
              <a:t>식당</a:t>
            </a:r>
            <a:r>
              <a:rPr lang="en-US" altLang="ko-KR" dirty="0"/>
              <a:t>, </a:t>
            </a:r>
            <a:r>
              <a:rPr lang="ko-KR" altLang="en-US" dirty="0"/>
              <a:t>약국 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D7197-3B76-42EE-A1F6-EB5A4D301F1A}"/>
              </a:ext>
            </a:extLst>
          </p:cNvPr>
          <p:cNvSpPr txBox="1"/>
          <p:nvPr/>
        </p:nvSpPr>
        <p:spPr>
          <a:xfrm>
            <a:off x="4067944" y="448434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브랜드음식점</a:t>
            </a:r>
            <a:r>
              <a:rPr lang="en-US" altLang="ko-KR" dirty="0"/>
              <a:t>, </a:t>
            </a:r>
            <a:r>
              <a:rPr lang="ko-KR" altLang="en-US" dirty="0"/>
              <a:t>브랜드카페</a:t>
            </a:r>
            <a:r>
              <a:rPr lang="en-US" altLang="ko-KR" dirty="0"/>
              <a:t>, </a:t>
            </a:r>
            <a:r>
              <a:rPr lang="ko-KR" altLang="en-US" dirty="0"/>
              <a:t>미용실</a:t>
            </a:r>
            <a:r>
              <a:rPr lang="en-US" altLang="ko-KR" dirty="0"/>
              <a:t>,</a:t>
            </a:r>
          </a:p>
          <a:p>
            <a:r>
              <a:rPr lang="ko-KR" altLang="en-US" dirty="0" err="1"/>
              <a:t>이자카야</a:t>
            </a:r>
            <a:r>
              <a:rPr lang="en-US" altLang="ko-KR" dirty="0"/>
              <a:t>, </a:t>
            </a:r>
            <a:r>
              <a:rPr lang="ko-KR" altLang="en-US" dirty="0"/>
              <a:t>인도음식점</a:t>
            </a:r>
            <a:r>
              <a:rPr lang="en-US" altLang="ko-KR" dirty="0"/>
              <a:t>, </a:t>
            </a:r>
            <a:r>
              <a:rPr lang="ko-KR" altLang="en-US" dirty="0"/>
              <a:t>교대 이층집 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56670-990D-47E3-ABB6-E43BD6F38783}"/>
              </a:ext>
            </a:extLst>
          </p:cNvPr>
          <p:cNvSpPr txBox="1"/>
          <p:nvPr/>
        </p:nvSpPr>
        <p:spPr>
          <a:xfrm>
            <a:off x="4067944" y="313881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</a:t>
            </a:r>
            <a:r>
              <a:rPr lang="en-US" altLang="ko-KR" dirty="0"/>
              <a:t>-4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병원</a:t>
            </a:r>
            <a:r>
              <a:rPr lang="en-US" altLang="ko-KR" dirty="0"/>
              <a:t>, </a:t>
            </a:r>
            <a:r>
              <a:rPr lang="ko-KR" altLang="en-US" dirty="0"/>
              <a:t>학원 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14D444-B954-4378-9D58-9B8F2D9EB7C8}"/>
              </a:ext>
            </a:extLst>
          </p:cNvPr>
          <p:cNvSpPr txBox="1"/>
          <p:nvPr/>
        </p:nvSpPr>
        <p:spPr>
          <a:xfrm>
            <a:off x="4067944" y="15162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5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헬스장</a:t>
            </a:r>
            <a:r>
              <a:rPr lang="en-US" altLang="ko-KR" dirty="0"/>
              <a:t>, </a:t>
            </a:r>
            <a:r>
              <a:rPr lang="ko-KR" altLang="en-US" dirty="0"/>
              <a:t>필라테스</a:t>
            </a:r>
            <a:r>
              <a:rPr lang="en-US" altLang="ko-KR" dirty="0"/>
              <a:t>, </a:t>
            </a:r>
            <a:r>
              <a:rPr lang="ko-KR" altLang="en-US" dirty="0"/>
              <a:t>요가</a:t>
            </a:r>
            <a:r>
              <a:rPr lang="en-US" altLang="ko-KR" dirty="0"/>
              <a:t>, </a:t>
            </a:r>
            <a:r>
              <a:rPr lang="ko-KR" altLang="en-US" dirty="0"/>
              <a:t>만화방</a:t>
            </a:r>
            <a:endParaRPr lang="en-US" altLang="ko-KR" dirty="0"/>
          </a:p>
          <a:p>
            <a:r>
              <a:rPr lang="ko-KR" altLang="en-US" dirty="0"/>
              <a:t>공방</a:t>
            </a:r>
            <a:r>
              <a:rPr lang="en-US" altLang="ko-KR" dirty="0"/>
              <a:t>, </a:t>
            </a:r>
            <a:r>
              <a:rPr lang="ko-KR" altLang="en-US" dirty="0"/>
              <a:t>사무실</a:t>
            </a:r>
            <a:r>
              <a:rPr lang="en-US" altLang="ko-KR" dirty="0"/>
              <a:t>, </a:t>
            </a:r>
            <a:r>
              <a:rPr lang="ko-KR" altLang="en-US" dirty="0"/>
              <a:t>노래방</a:t>
            </a:r>
            <a:r>
              <a:rPr lang="en-US" altLang="ko-KR" dirty="0"/>
              <a:t>, </a:t>
            </a:r>
            <a:r>
              <a:rPr lang="ko-KR" altLang="en-US" dirty="0"/>
              <a:t>당구장 등</a:t>
            </a:r>
          </a:p>
        </p:txBody>
      </p:sp>
    </p:spTree>
    <p:extLst>
      <p:ext uri="{BB962C8B-B14F-4D97-AF65-F5344CB8AC3E}">
        <p14:creationId xmlns:p14="http://schemas.microsoft.com/office/powerpoint/2010/main" val="74108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9BC49F9-37D4-448C-98F8-A035483E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97346"/>
            <a:ext cx="3888432" cy="5383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10F28B-4F8C-455D-9C17-21CD408E7093}"/>
              </a:ext>
            </a:extLst>
          </p:cNvPr>
          <p:cNvSpPr txBox="1"/>
          <p:nvPr/>
        </p:nvSpPr>
        <p:spPr>
          <a:xfrm>
            <a:off x="4067944" y="5386547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편의점</a:t>
            </a:r>
            <a:r>
              <a:rPr lang="en-US" altLang="ko-KR" dirty="0"/>
              <a:t>, </a:t>
            </a:r>
            <a:r>
              <a:rPr lang="ko-KR" altLang="en-US" dirty="0"/>
              <a:t>베이커리</a:t>
            </a:r>
            <a:r>
              <a:rPr lang="en-US" altLang="ko-KR" dirty="0"/>
              <a:t>, </a:t>
            </a:r>
            <a:r>
              <a:rPr lang="ko-KR" altLang="en-US" dirty="0"/>
              <a:t>카페</a:t>
            </a:r>
            <a:r>
              <a:rPr lang="en-US" altLang="ko-KR" dirty="0"/>
              <a:t>, </a:t>
            </a:r>
            <a:r>
              <a:rPr lang="ko-KR" altLang="en-US" dirty="0"/>
              <a:t>화장품가게</a:t>
            </a:r>
            <a:endParaRPr lang="en-US" altLang="ko-KR" dirty="0"/>
          </a:p>
          <a:p>
            <a:r>
              <a:rPr lang="ko-KR" altLang="en-US" dirty="0"/>
              <a:t>핸드폰대리점</a:t>
            </a:r>
            <a:r>
              <a:rPr lang="en-US" altLang="ko-KR" dirty="0"/>
              <a:t>, </a:t>
            </a:r>
            <a:r>
              <a:rPr lang="ko-KR" altLang="en-US" dirty="0"/>
              <a:t>식당</a:t>
            </a:r>
            <a:r>
              <a:rPr lang="en-US" altLang="ko-KR" dirty="0"/>
              <a:t>, </a:t>
            </a:r>
            <a:r>
              <a:rPr lang="ko-KR" altLang="en-US" dirty="0"/>
              <a:t>약국 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D7197-3B76-42EE-A1F6-EB5A4D301F1A}"/>
              </a:ext>
            </a:extLst>
          </p:cNvPr>
          <p:cNvSpPr txBox="1"/>
          <p:nvPr/>
        </p:nvSpPr>
        <p:spPr>
          <a:xfrm>
            <a:off x="4067944" y="448434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브랜드음식점</a:t>
            </a:r>
            <a:r>
              <a:rPr lang="en-US" altLang="ko-KR" dirty="0"/>
              <a:t>, </a:t>
            </a:r>
            <a:r>
              <a:rPr lang="ko-KR" altLang="en-US" dirty="0"/>
              <a:t>브랜드카페</a:t>
            </a:r>
            <a:r>
              <a:rPr lang="en-US" altLang="ko-KR" dirty="0"/>
              <a:t>, </a:t>
            </a:r>
            <a:r>
              <a:rPr lang="ko-KR" altLang="en-US" dirty="0"/>
              <a:t>미용실</a:t>
            </a:r>
            <a:r>
              <a:rPr lang="en-US" altLang="ko-KR" dirty="0"/>
              <a:t>,</a:t>
            </a:r>
          </a:p>
          <a:p>
            <a:r>
              <a:rPr lang="ko-KR" altLang="en-US" dirty="0" err="1"/>
              <a:t>이자카야</a:t>
            </a:r>
            <a:r>
              <a:rPr lang="en-US" altLang="ko-KR" dirty="0"/>
              <a:t>, </a:t>
            </a:r>
            <a:r>
              <a:rPr lang="ko-KR" altLang="en-US" dirty="0"/>
              <a:t>인도음식점</a:t>
            </a:r>
            <a:r>
              <a:rPr lang="en-US" altLang="ko-KR" dirty="0"/>
              <a:t>, </a:t>
            </a:r>
            <a:r>
              <a:rPr lang="ko-KR" altLang="en-US" dirty="0"/>
              <a:t>교대 이층집 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56670-990D-47E3-ABB6-E43BD6F38783}"/>
              </a:ext>
            </a:extLst>
          </p:cNvPr>
          <p:cNvSpPr txBox="1"/>
          <p:nvPr/>
        </p:nvSpPr>
        <p:spPr>
          <a:xfrm>
            <a:off x="4067944" y="313881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</a:t>
            </a:r>
            <a:r>
              <a:rPr lang="en-US" altLang="ko-KR" dirty="0"/>
              <a:t>-4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병원</a:t>
            </a:r>
            <a:r>
              <a:rPr lang="en-US" altLang="ko-KR" dirty="0"/>
              <a:t>, </a:t>
            </a:r>
            <a:r>
              <a:rPr lang="ko-KR" altLang="en-US" dirty="0"/>
              <a:t>학원 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14D444-B954-4378-9D58-9B8F2D9EB7C8}"/>
              </a:ext>
            </a:extLst>
          </p:cNvPr>
          <p:cNvSpPr txBox="1"/>
          <p:nvPr/>
        </p:nvSpPr>
        <p:spPr>
          <a:xfrm>
            <a:off x="4067944" y="15162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5</a:t>
            </a:r>
            <a:r>
              <a:rPr lang="ko-KR" altLang="en-US" dirty="0"/>
              <a:t>층 </a:t>
            </a:r>
            <a:r>
              <a:rPr lang="en-US" altLang="ko-KR" dirty="0"/>
              <a:t>: </a:t>
            </a:r>
            <a:r>
              <a:rPr lang="ko-KR" altLang="en-US" dirty="0"/>
              <a:t>헬스장</a:t>
            </a:r>
            <a:r>
              <a:rPr lang="en-US" altLang="ko-KR" dirty="0"/>
              <a:t>, </a:t>
            </a:r>
            <a:r>
              <a:rPr lang="ko-KR" altLang="en-US" dirty="0"/>
              <a:t>필라테스</a:t>
            </a:r>
            <a:r>
              <a:rPr lang="en-US" altLang="ko-KR" dirty="0"/>
              <a:t>, </a:t>
            </a:r>
            <a:r>
              <a:rPr lang="ko-KR" altLang="en-US" dirty="0"/>
              <a:t>요가</a:t>
            </a:r>
            <a:r>
              <a:rPr lang="en-US" altLang="ko-KR" dirty="0"/>
              <a:t>, </a:t>
            </a:r>
            <a:r>
              <a:rPr lang="ko-KR" altLang="en-US" dirty="0"/>
              <a:t>만화방</a:t>
            </a:r>
            <a:endParaRPr lang="en-US" altLang="ko-KR" dirty="0"/>
          </a:p>
          <a:p>
            <a:r>
              <a:rPr lang="ko-KR" altLang="en-US" dirty="0"/>
              <a:t>공방</a:t>
            </a:r>
            <a:r>
              <a:rPr lang="en-US" altLang="ko-KR" dirty="0"/>
              <a:t>, </a:t>
            </a:r>
            <a:r>
              <a:rPr lang="ko-KR" altLang="en-US" dirty="0"/>
              <a:t>사무실</a:t>
            </a:r>
            <a:r>
              <a:rPr lang="en-US" altLang="ko-KR" dirty="0"/>
              <a:t>, </a:t>
            </a:r>
            <a:r>
              <a:rPr lang="ko-KR" altLang="en-US" dirty="0"/>
              <a:t>노래방</a:t>
            </a:r>
            <a:r>
              <a:rPr lang="en-US" altLang="ko-KR" dirty="0"/>
              <a:t>, </a:t>
            </a:r>
            <a:r>
              <a:rPr lang="ko-KR" altLang="en-US" dirty="0"/>
              <a:t>당구장 등</a:t>
            </a:r>
          </a:p>
        </p:txBody>
      </p:sp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38DF2F04-89E8-49E0-BFB4-9826806B7DFB}"/>
              </a:ext>
            </a:extLst>
          </p:cNvPr>
          <p:cNvSpPr/>
          <p:nvPr/>
        </p:nvSpPr>
        <p:spPr>
          <a:xfrm>
            <a:off x="4211960" y="6237312"/>
            <a:ext cx="72008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CE838D5A-0D47-487D-865F-0FD1EBFFA0CE}"/>
              </a:ext>
            </a:extLst>
          </p:cNvPr>
          <p:cNvSpPr/>
          <p:nvPr/>
        </p:nvSpPr>
        <p:spPr>
          <a:xfrm>
            <a:off x="4211960" y="5085825"/>
            <a:ext cx="72008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2FF27037-6476-450C-9F58-FCD18293AF9D}"/>
              </a:ext>
            </a:extLst>
          </p:cNvPr>
          <p:cNvSpPr/>
          <p:nvPr/>
        </p:nvSpPr>
        <p:spPr>
          <a:xfrm>
            <a:off x="4212947" y="3501008"/>
            <a:ext cx="72008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CB80039E-E776-4DF7-89A5-1B6EB432D1ED}"/>
              </a:ext>
            </a:extLst>
          </p:cNvPr>
          <p:cNvSpPr/>
          <p:nvPr/>
        </p:nvSpPr>
        <p:spPr>
          <a:xfrm>
            <a:off x="4211960" y="2076260"/>
            <a:ext cx="72008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AC734-7279-48D6-82EE-645871D1A2E3}"/>
              </a:ext>
            </a:extLst>
          </p:cNvPr>
          <p:cNvSpPr txBox="1"/>
          <p:nvPr/>
        </p:nvSpPr>
        <p:spPr>
          <a:xfrm>
            <a:off x="5148064" y="6068136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오픈마켓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충동구매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벤치마킹전략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가격중심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인기상품</a:t>
            </a:r>
            <a:endParaRPr lang="en-US" altLang="ko-KR" dirty="0">
              <a:solidFill>
                <a:srgbClr val="00B050"/>
              </a:solidFill>
            </a:endParaRPr>
          </a:p>
          <a:p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B8F5CB-37DC-4701-918B-03DAA29D4422}"/>
              </a:ext>
            </a:extLst>
          </p:cNvPr>
          <p:cNvSpPr txBox="1"/>
          <p:nvPr/>
        </p:nvSpPr>
        <p:spPr>
          <a:xfrm>
            <a:off x="5134259" y="508311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브랜드마켓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선택구매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광고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홍보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50F444-CEAC-429F-B0F8-442D30E6D8B4}"/>
              </a:ext>
            </a:extLst>
          </p:cNvPr>
          <p:cNvSpPr txBox="1"/>
          <p:nvPr/>
        </p:nvSpPr>
        <p:spPr>
          <a:xfrm>
            <a:off x="5004050" y="353457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전문마켓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목적구매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전문성 중심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D35D1B-883D-4CFD-B8D7-C34AD5B54DEB}"/>
              </a:ext>
            </a:extLst>
          </p:cNvPr>
          <p:cNvSpPr txBox="1"/>
          <p:nvPr/>
        </p:nvSpPr>
        <p:spPr>
          <a:xfrm>
            <a:off x="4932039" y="2107330"/>
            <a:ext cx="387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solidFill>
                  <a:srgbClr val="00B050"/>
                </a:solidFill>
              </a:rPr>
              <a:t>매니아마켓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취향구매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다양성 중심</a:t>
            </a:r>
          </a:p>
        </p:txBody>
      </p:sp>
    </p:spTree>
    <p:extLst>
      <p:ext uri="{BB962C8B-B14F-4D97-AF65-F5344CB8AC3E}">
        <p14:creationId xmlns:p14="http://schemas.microsoft.com/office/powerpoint/2010/main" val="1964885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9BC49F9-37D4-448C-98F8-A035483E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97346"/>
            <a:ext cx="3888432" cy="538398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490753C-1788-4A25-9779-19FCFBD6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3429000"/>
            <a:ext cx="2098215" cy="290522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203A484-4BE6-4263-8F01-F01FEF917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113" y="-1683568"/>
            <a:ext cx="5904656" cy="817567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9ADE4A7-6FD0-4570-B50B-80BC6B62FFD7}"/>
              </a:ext>
            </a:extLst>
          </p:cNvPr>
          <p:cNvSpPr txBox="1"/>
          <p:nvPr/>
        </p:nvSpPr>
        <p:spPr>
          <a:xfrm>
            <a:off x="3910127" y="1925295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나라별 시장의 규모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790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0CE084-0B27-40F1-9B54-72DECE03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17642"/>
            <a:ext cx="6930516" cy="375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8CD85CC-557C-43C8-AF01-EB0345B9DD8D}"/>
              </a:ext>
            </a:extLst>
          </p:cNvPr>
          <p:cNvSpPr/>
          <p:nvPr/>
        </p:nvSpPr>
        <p:spPr>
          <a:xfrm>
            <a:off x="827584" y="5227621"/>
            <a:ext cx="7947561" cy="11916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7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해외직구</a:t>
            </a:r>
            <a:r>
              <a:rPr lang="ko-KR" altLang="en-US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: </a:t>
            </a:r>
            <a:r>
              <a:rPr lang="ko-KR" altLang="en-US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한국의 소비자가 국경을 넘어 다른 나라에 가서 물건을 사는 것 </a:t>
            </a:r>
            <a:endParaRPr lang="en-US" altLang="ko-KR" sz="1700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7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역  직  구</a:t>
            </a:r>
            <a:r>
              <a:rPr lang="ko-KR" altLang="en-US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: </a:t>
            </a:r>
            <a:r>
              <a:rPr lang="ko-KR" altLang="en-US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외국의 소비자가 국경을 넘어와서 한국 쇼핑몰에서 물건을 사는 것 </a:t>
            </a:r>
            <a:endParaRPr lang="en-US" altLang="ko-KR" sz="1700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7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해외직판 </a:t>
            </a:r>
            <a:r>
              <a:rPr lang="en-US" altLang="ko-KR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: </a:t>
            </a:r>
            <a:r>
              <a:rPr lang="ko-KR" altLang="en-US" sz="1700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한국의 판매자가 국경을 넘어가서 외국 소비자에게 물건을 파는 것 </a:t>
            </a:r>
            <a:endParaRPr lang="en-US" altLang="ko-KR" sz="1700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093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6357E7-1717-427C-9F15-C90330F3FAEE}"/>
              </a:ext>
            </a:extLst>
          </p:cNvPr>
          <p:cNvSpPr txBox="1"/>
          <p:nvPr/>
        </p:nvSpPr>
        <p:spPr>
          <a:xfrm>
            <a:off x="827584" y="5229200"/>
            <a:ext cx="7776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 dirty="0">
                <a:effectLst/>
                <a:latin typeface="Nanum Gothic"/>
              </a:rPr>
              <a:t>★ </a:t>
            </a:r>
            <a:r>
              <a:rPr lang="en-US" altLang="ko-KR" b="0" i="0" dirty="0">
                <a:effectLst/>
                <a:latin typeface="Nanum Gothic"/>
              </a:rPr>
              <a:t>Cross-border eCommerce </a:t>
            </a:r>
            <a:r>
              <a:rPr lang="ko-KR" altLang="en-US" b="0" i="0" dirty="0">
                <a:effectLst/>
                <a:latin typeface="Nanum Gothic"/>
              </a:rPr>
              <a:t>시장 </a:t>
            </a:r>
            <a:endParaRPr lang="en-US" altLang="ko-KR" b="0" i="0" dirty="0">
              <a:effectLst/>
              <a:latin typeface="Nanum Gothic"/>
            </a:endParaRPr>
          </a:p>
          <a:p>
            <a:endParaRPr lang="en-US" altLang="ko-KR" dirty="0">
              <a:latin typeface="Nanum Gothic"/>
            </a:endParaRPr>
          </a:p>
          <a:p>
            <a:r>
              <a:rPr lang="ko-KR" altLang="en-US" b="0" i="0" dirty="0">
                <a:effectLst/>
                <a:latin typeface="Nanum Gothic"/>
              </a:rPr>
              <a:t>문자 그대로 국경을 넘어 </a:t>
            </a:r>
            <a:r>
              <a:rPr lang="ko-KR" altLang="en-US" b="0" i="0" dirty="0" err="1">
                <a:effectLst/>
                <a:latin typeface="Nanum Gothic"/>
              </a:rPr>
              <a:t>이커머스</a:t>
            </a:r>
            <a:r>
              <a:rPr lang="ko-KR" altLang="en-US" b="0" i="0" dirty="0">
                <a:effectLst/>
                <a:latin typeface="Nanum Gothic"/>
              </a:rPr>
              <a:t> 거래가 발생하는 시장 </a:t>
            </a:r>
            <a:endParaRPr lang="en-US" altLang="ko-KR" b="0" i="0" dirty="0">
              <a:effectLst/>
              <a:latin typeface="Nanum Gothic"/>
            </a:endParaRPr>
          </a:p>
          <a:p>
            <a:r>
              <a:rPr lang="ko-KR" altLang="en-US" dirty="0">
                <a:latin typeface="Nanum Gothic"/>
              </a:rPr>
              <a:t>직구와 </a:t>
            </a:r>
            <a:r>
              <a:rPr lang="ko-KR" altLang="en-US" dirty="0" err="1">
                <a:latin typeface="Nanum Gothic"/>
              </a:rPr>
              <a:t>역직구</a:t>
            </a:r>
            <a:r>
              <a:rPr lang="en-US" altLang="ko-KR" dirty="0">
                <a:latin typeface="Nanum Gothic"/>
              </a:rPr>
              <a:t>, </a:t>
            </a:r>
            <a:r>
              <a:rPr lang="ko-KR" altLang="en-US" dirty="0" err="1">
                <a:latin typeface="Nanum Gothic"/>
              </a:rPr>
              <a:t>해외직판이</a:t>
            </a:r>
            <a:r>
              <a:rPr lang="ko-KR" altLang="en-US" dirty="0">
                <a:latin typeface="Nanum Gothic"/>
              </a:rPr>
              <a:t> 합쳐진 시장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92E83D0-2F6D-400E-9598-C0CD6986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987" y="1124744"/>
            <a:ext cx="5385023" cy="39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3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177BD0-FA0D-4E82-BA63-02E42BDAF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56" y="1044986"/>
            <a:ext cx="6037485" cy="47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A04576-52BA-4570-94F3-B88AE47EB9B9}"/>
              </a:ext>
            </a:extLst>
          </p:cNvPr>
          <p:cNvSpPr txBox="1"/>
          <p:nvPr/>
        </p:nvSpPr>
        <p:spPr>
          <a:xfrm>
            <a:off x="1403648" y="6068134"/>
            <a:ext cx="5598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2014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년부터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2023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년까지의 시장 연평균성장률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(CAGR)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은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19.3% 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입니다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.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9584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8F8D4D-1163-47B2-B2F0-F85F2B806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7" y="1117642"/>
            <a:ext cx="7549089" cy="445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1781FD-357D-469B-85A0-99450F43DDE4}"/>
              </a:ext>
            </a:extLst>
          </p:cNvPr>
          <p:cNvSpPr txBox="1"/>
          <p:nvPr/>
        </p:nvSpPr>
        <p:spPr>
          <a:xfrm>
            <a:off x="545426" y="5586965"/>
            <a:ext cx="81854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Global cross-border eCommerce 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시장은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2020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년에 약 </a:t>
            </a:r>
            <a:r>
              <a:rPr lang="en-US" altLang="ko-KR" dirty="0">
                <a:solidFill>
                  <a:srgbClr val="333333"/>
                </a:solidFill>
                <a:latin typeface="Nanum Gothic"/>
              </a:rPr>
              <a:t>8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18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조원 이었고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, 2027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년에는 약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5,342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조원으로 연평균성장률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(CAGR) 27.4%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로 성장할 것으로 전망됩니다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. 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앞서 살펴본 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eCommerce 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시장의 성장률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(19.3%) </a:t>
            </a:r>
            <a:r>
              <a:rPr lang="ko-KR" altLang="en-US" b="0" i="0" dirty="0">
                <a:solidFill>
                  <a:srgbClr val="333333"/>
                </a:solidFill>
                <a:effectLst/>
                <a:latin typeface="Nanum Gothic"/>
              </a:rPr>
              <a:t>보다 훨씬 가파르게 성장하는 시장으로 예측되고 있습니다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Nanum Gothic"/>
              </a:rPr>
              <a:t>.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922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E875C07-0D8A-468F-B5F7-A5F5BF091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74837"/>
            <a:ext cx="7488832" cy="449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274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9FF9FFA-FD68-EE59-0E1E-4054CE51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36" y="2060848"/>
            <a:ext cx="6935553" cy="38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42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E671C7-D57F-4238-BB79-72839BD57439}"/>
              </a:ext>
            </a:extLst>
          </p:cNvPr>
          <p:cNvSpPr txBox="1"/>
          <p:nvPr/>
        </p:nvSpPr>
        <p:spPr>
          <a:xfrm>
            <a:off x="395536" y="1157338"/>
            <a:ext cx="861390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0" i="0" dirty="0">
                <a:effectLst/>
                <a:latin typeface="Nanum Gothic"/>
              </a:rPr>
              <a:t>1. </a:t>
            </a:r>
            <a:r>
              <a:rPr lang="ko-KR" altLang="en-US" sz="1400" b="0" i="0" dirty="0">
                <a:effectLst/>
                <a:latin typeface="Nanum Gothic"/>
              </a:rPr>
              <a:t>언어 장벽</a:t>
            </a:r>
            <a:br>
              <a:rPr lang="ko-KR" altLang="en-US" sz="1400" dirty="0"/>
            </a:br>
            <a:r>
              <a:rPr lang="ko-KR" altLang="en-US" sz="1400" b="0" i="0" dirty="0">
                <a:effectLst/>
                <a:latin typeface="Nanum Gothic"/>
              </a:rPr>
              <a:t>소비자의 </a:t>
            </a:r>
            <a:r>
              <a:rPr lang="en-US" altLang="ko-KR" sz="1400" b="0" i="0" dirty="0">
                <a:effectLst/>
                <a:latin typeface="Nanum Gothic"/>
              </a:rPr>
              <a:t>75%</a:t>
            </a:r>
            <a:r>
              <a:rPr lang="ko-KR" altLang="en-US" sz="1400" b="0" i="0" dirty="0">
                <a:effectLst/>
                <a:latin typeface="Nanum Gothic"/>
              </a:rPr>
              <a:t>는 모국어로 된 웹사이트에서 제품을 구매하는 것을 선호하고</a:t>
            </a:r>
            <a:r>
              <a:rPr lang="en-US" altLang="ko-KR" sz="1400" b="0" i="0" dirty="0">
                <a:effectLst/>
                <a:latin typeface="Nanum Gothic"/>
              </a:rPr>
              <a:t>, 59%</a:t>
            </a:r>
            <a:r>
              <a:rPr lang="ko-KR" altLang="en-US" sz="1400" b="0" i="0" dirty="0">
                <a:effectLst/>
                <a:latin typeface="Nanum Gothic"/>
              </a:rPr>
              <a:t>는 영어 전용으로 된 사이트에서 거의 구매하지 않는다고 합니다</a:t>
            </a:r>
            <a:r>
              <a:rPr lang="en-US" altLang="ko-KR" sz="1400" b="0" i="0" dirty="0">
                <a:effectLst/>
                <a:latin typeface="Nanum Gothic"/>
              </a:rPr>
              <a:t>. </a:t>
            </a:r>
            <a:r>
              <a:rPr lang="ko-KR" altLang="en-US" sz="1400" b="0" i="0" dirty="0">
                <a:effectLst/>
                <a:latin typeface="Nanum Gothic"/>
              </a:rPr>
              <a:t>따라서 구매자가 브라우저를 영어로 설정한 상태로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사이트에서 구매하도록 설득하는 것만으로는 충분하지 않을 수 있습니다</a:t>
            </a:r>
            <a:r>
              <a:rPr lang="en-US" altLang="ko-KR" sz="1400" b="0" i="0" dirty="0">
                <a:effectLst/>
                <a:latin typeface="Nanum Gothic"/>
              </a:rPr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b="0" i="0" dirty="0">
                <a:effectLst/>
                <a:latin typeface="Nanum Gothic"/>
              </a:rPr>
              <a:t>2. </a:t>
            </a:r>
            <a:r>
              <a:rPr lang="ko-KR" altLang="en-US" sz="1400" b="0" i="0" dirty="0">
                <a:effectLst/>
                <a:latin typeface="Nanum Gothic"/>
              </a:rPr>
              <a:t>문화 차이 </a:t>
            </a:r>
            <a:br>
              <a:rPr lang="ko-KR" altLang="en-US" sz="1400" dirty="0"/>
            </a:br>
            <a:r>
              <a:rPr lang="ko-KR" altLang="en-US" sz="1400" b="0" i="0" dirty="0">
                <a:effectLst/>
                <a:latin typeface="Nanum Gothic"/>
              </a:rPr>
              <a:t>단어를 단순히 번역하는 것과 동일한 의미와 문맥을 유지하는 것은 완전히 다른 것입니다</a:t>
            </a:r>
            <a:r>
              <a:rPr lang="en-US" altLang="ko-KR" sz="1400" b="0" i="0" dirty="0">
                <a:effectLst/>
                <a:latin typeface="Nanum Gothic"/>
              </a:rPr>
              <a:t>. </a:t>
            </a:r>
            <a:r>
              <a:rPr lang="ko-KR" altLang="en-US" sz="1400" b="0" i="0" dirty="0">
                <a:effectLst/>
                <a:latin typeface="Nanum Gothic"/>
              </a:rPr>
              <a:t>예를 들어 영어 단어 </a:t>
            </a:r>
            <a:r>
              <a:rPr lang="en-US" altLang="ko-KR" sz="1400" b="0" i="0" dirty="0">
                <a:effectLst/>
                <a:latin typeface="Nanum Gothic"/>
              </a:rPr>
              <a:t>'present'</a:t>
            </a:r>
            <a:r>
              <a:rPr lang="ko-KR" altLang="en-US" sz="1400" b="0" i="0" dirty="0">
                <a:effectLst/>
                <a:latin typeface="Nanum Gothic"/>
              </a:rPr>
              <a:t>은 독일에서 </a:t>
            </a:r>
            <a:r>
              <a:rPr lang="en-US" altLang="ko-KR" sz="1400" b="0" i="0" dirty="0">
                <a:effectLst/>
                <a:latin typeface="Nanum Gothic"/>
              </a:rPr>
              <a:t>'</a:t>
            </a:r>
            <a:r>
              <a:rPr lang="en-US" altLang="ko-KR" sz="1400" b="0" i="0" dirty="0" err="1">
                <a:effectLst/>
                <a:latin typeface="Nanum Gothic"/>
              </a:rPr>
              <a:t>poision</a:t>
            </a:r>
            <a:r>
              <a:rPr lang="en-US" altLang="ko-KR" sz="1400" b="0" i="0" dirty="0">
                <a:effectLst/>
                <a:latin typeface="Nanum Gothic"/>
              </a:rPr>
              <a:t>'</a:t>
            </a:r>
            <a:r>
              <a:rPr lang="ko-KR" altLang="en-US" sz="1400" b="0" i="0" dirty="0">
                <a:effectLst/>
                <a:latin typeface="Nanum Gothic"/>
              </a:rPr>
              <a:t>으로 번역되지만 덴마크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노르웨이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스웨덴에서는 </a:t>
            </a:r>
            <a:r>
              <a:rPr lang="en-US" altLang="ko-KR" sz="1400" b="0" i="0" dirty="0">
                <a:effectLst/>
                <a:latin typeface="Nanum Gothic"/>
              </a:rPr>
              <a:t>'married'</a:t>
            </a:r>
            <a:r>
              <a:rPr lang="ko-KR" altLang="en-US" sz="1400" b="0" i="0" dirty="0">
                <a:effectLst/>
                <a:latin typeface="Nanum Gothic"/>
              </a:rPr>
              <a:t>로 번역됩니다</a:t>
            </a:r>
            <a:r>
              <a:rPr lang="en-US" altLang="ko-KR" sz="1400" b="0" i="0" dirty="0">
                <a:effectLst/>
                <a:latin typeface="Nanum Gothic"/>
              </a:rPr>
              <a:t>. 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b="0" i="0" dirty="0">
                <a:effectLst/>
                <a:latin typeface="Nanum Gothic"/>
              </a:rPr>
              <a:t>3. </a:t>
            </a:r>
            <a:r>
              <a:rPr lang="ko-KR" altLang="en-US" sz="1400" b="0" i="0" dirty="0">
                <a:effectLst/>
                <a:latin typeface="Nanum Gothic"/>
              </a:rPr>
              <a:t>인프라</a:t>
            </a:r>
            <a:r>
              <a:rPr lang="en-US" altLang="ko-KR" sz="1400" b="0" i="0" dirty="0">
                <a:effectLst/>
                <a:latin typeface="Nanum Gothic"/>
              </a:rPr>
              <a:t>(</a:t>
            </a:r>
            <a:r>
              <a:rPr lang="ko-KR" altLang="en-US" sz="1400" b="0" i="0" dirty="0">
                <a:effectLst/>
                <a:latin typeface="Nanum Gothic"/>
              </a:rPr>
              <a:t>예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인터넷 속도 차이</a:t>
            </a:r>
            <a:r>
              <a:rPr lang="en-US" altLang="ko-KR" sz="1400" b="0" i="0" dirty="0">
                <a:effectLst/>
                <a:latin typeface="Nanum Gothic"/>
              </a:rPr>
              <a:t>)</a:t>
            </a:r>
            <a:br>
              <a:rPr lang="ko-KR" altLang="en-US" sz="1400" dirty="0"/>
            </a:br>
            <a:r>
              <a:rPr lang="ko-KR" altLang="en-US" sz="1400" b="0" i="0" dirty="0">
                <a:effectLst/>
                <a:latin typeface="Nanum Gothic"/>
              </a:rPr>
              <a:t>국내의 빠른 인터넷 환경에서는 고객이 사이트에서 쉽고 빠르게 구매할 수 있습니다</a:t>
            </a:r>
            <a:r>
              <a:rPr lang="en-US" altLang="ko-KR" sz="1400" b="0" i="0" dirty="0">
                <a:effectLst/>
                <a:latin typeface="Nanum Gothic"/>
              </a:rPr>
              <a:t>. </a:t>
            </a:r>
            <a:r>
              <a:rPr lang="ko-KR" altLang="en-US" sz="1400" b="0" i="0" dirty="0">
                <a:effectLst/>
                <a:latin typeface="Nanum Gothic"/>
              </a:rPr>
              <a:t>하지만 해외 구매자는 인터넷 연결 속도 이슈로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반응속도가 느린 사이트에서 구매하는데 어려움을 겪을 수 있고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이는 사이트 구매 전환율에 영향을 미칠 수 있습니다</a:t>
            </a:r>
            <a:r>
              <a:rPr lang="en-US" altLang="ko-KR" sz="1400" b="0" i="0" dirty="0">
                <a:effectLst/>
                <a:latin typeface="Nanum Gothic"/>
              </a:rPr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b="0" i="0" dirty="0">
                <a:effectLst/>
                <a:latin typeface="Nanum Gothic"/>
              </a:rPr>
              <a:t>4. </a:t>
            </a:r>
            <a:r>
              <a:rPr lang="ko-KR" altLang="en-US" sz="1400" b="0" i="0" dirty="0">
                <a:effectLst/>
                <a:latin typeface="Nanum Gothic"/>
              </a:rPr>
              <a:t>고객 지원</a:t>
            </a:r>
            <a:br>
              <a:rPr lang="ko-KR" altLang="en-US" sz="1400" dirty="0"/>
            </a:br>
            <a:r>
              <a:rPr lang="ko-KR" altLang="en-US" sz="1400" b="0" i="0" dirty="0">
                <a:effectLst/>
                <a:latin typeface="Nanum Gothic"/>
              </a:rPr>
              <a:t>판매하는 제품이 조립이 필요한 제품이거나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또는 높은 수준의 지속적인 지원이 필요한 제품인 경우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신규 해외 시장에 판매할 때마다 고객 지원 체계를 확장해야 합니다</a:t>
            </a:r>
            <a:r>
              <a:rPr lang="en-US" altLang="ko-KR" sz="1400" b="0" i="0" dirty="0">
                <a:effectLst/>
                <a:latin typeface="Nanum Gothic"/>
              </a:rPr>
              <a:t>. </a:t>
            </a:r>
            <a:r>
              <a:rPr lang="ko-KR" altLang="en-US" sz="1400" b="0" i="0" dirty="0">
                <a:effectLst/>
                <a:latin typeface="Nanum Gothic"/>
              </a:rPr>
              <a:t>예를 들어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제품 사용 설명서는 현지에 맞게 번역되어야 하며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현지언어로 실시간 지원이 가능한 체계를 구축해야 할 수도 있습니다</a:t>
            </a:r>
            <a:r>
              <a:rPr lang="en-US" altLang="ko-KR" sz="1400" b="0" i="0" dirty="0">
                <a:effectLst/>
                <a:latin typeface="Nanum Gothic"/>
              </a:rPr>
              <a:t>. FAQ </a:t>
            </a:r>
            <a:r>
              <a:rPr lang="ko-KR" altLang="en-US" sz="1400" b="0" i="0" dirty="0">
                <a:effectLst/>
                <a:latin typeface="Nanum Gothic"/>
              </a:rPr>
              <a:t>페이지와 사이트 검색 쿼리의 활용빈도를 모니터링하면 고객이 </a:t>
            </a:r>
            <a:r>
              <a:rPr lang="ko-KR" altLang="en-US" sz="1400" b="0" i="0" dirty="0" err="1">
                <a:effectLst/>
                <a:latin typeface="Nanum Gothic"/>
              </a:rPr>
              <a:t>필요로하는</a:t>
            </a:r>
            <a:r>
              <a:rPr lang="ko-KR" altLang="en-US" sz="1400" b="0" i="0" dirty="0">
                <a:effectLst/>
                <a:latin typeface="Nanum Gothic"/>
              </a:rPr>
              <a:t> 고객 지원 내용에 대한 유용한 정보를 얻을 수 있습니다</a:t>
            </a:r>
            <a:r>
              <a:rPr lang="en-US" altLang="ko-KR" sz="1400" b="0" i="0" dirty="0">
                <a:effectLst/>
                <a:latin typeface="Nanum Gothic"/>
              </a:rPr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en-US" altLang="ko-KR" sz="1400" b="0" i="0" dirty="0">
                <a:effectLst/>
                <a:latin typeface="Nanum Gothic"/>
              </a:rPr>
              <a:t>5. </a:t>
            </a:r>
            <a:r>
              <a:rPr lang="ko-KR" altLang="en-US" sz="1400" b="0" i="0" dirty="0">
                <a:effectLst/>
                <a:latin typeface="Nanum Gothic"/>
              </a:rPr>
              <a:t>결제수단 설정</a:t>
            </a:r>
            <a:br>
              <a:rPr lang="ko-KR" altLang="en-US" sz="1400" dirty="0"/>
            </a:br>
            <a:r>
              <a:rPr lang="ko-KR" altLang="en-US" sz="1400" b="0" i="0" dirty="0">
                <a:effectLst/>
                <a:latin typeface="Nanum Gothic"/>
              </a:rPr>
              <a:t>가격을 현지 통화로 변환한 후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고객이 신뢰하고 편안하게 느끼는 결제 수단도 제공해야합니다</a:t>
            </a:r>
            <a:r>
              <a:rPr lang="en-US" altLang="ko-KR" sz="1400" b="0" i="0" dirty="0">
                <a:effectLst/>
                <a:latin typeface="Nanum Gothic"/>
              </a:rPr>
              <a:t>. </a:t>
            </a:r>
            <a:r>
              <a:rPr lang="ko-KR" altLang="en-US" sz="1400" b="0" i="0" dirty="0">
                <a:effectLst/>
                <a:latin typeface="Nanum Gothic"/>
              </a:rPr>
              <a:t>신용 카드가 국내에서는 표준이 될 수 있지만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신규 시장에서는 더 널리 사용되는 결제수단이 있을 수도 있으며</a:t>
            </a:r>
            <a:r>
              <a:rPr lang="en-US" altLang="ko-KR" sz="1400" b="0" i="0" dirty="0">
                <a:effectLst/>
                <a:latin typeface="Nanum Gothic"/>
              </a:rPr>
              <a:t>, </a:t>
            </a:r>
            <a:r>
              <a:rPr lang="ko-KR" altLang="en-US" sz="1400" b="0" i="0" dirty="0">
                <a:effectLst/>
                <a:latin typeface="Nanum Gothic"/>
              </a:rPr>
              <a:t>이에 대응하지 못하면 막대한 비용이 발생할 수 있습니다</a:t>
            </a:r>
            <a:r>
              <a:rPr lang="en-US" altLang="ko-KR" sz="1400" b="0" i="0" dirty="0">
                <a:effectLst/>
                <a:latin typeface="Nanum Gothic"/>
              </a:rPr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94454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>
            <a:extLst>
              <a:ext uri="{FF2B5EF4-FFF2-40B4-BE49-F238E27FC236}">
                <a16:creationId xmlns:a16="http://schemas.microsoft.com/office/drawing/2014/main" id="{BB35AAE5-2F78-4FC4-8504-A1D02B071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8588"/>
            <a:ext cx="9144000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2E0FAB0B-301D-4125-9725-07FFD2F0E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해외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크로스보더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마켓의 이해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82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2976B1C-AC63-4C6D-9ECC-CD4CF1145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89" y="1723562"/>
            <a:ext cx="9144000" cy="3635211"/>
          </a:xfrm>
          <a:prstGeom prst="rect">
            <a:avLst/>
          </a:prstGeom>
        </p:spPr>
      </p:pic>
      <p:sp>
        <p:nvSpPr>
          <p:cNvPr id="7" name="Google Shape;550;p89">
            <a:extLst>
              <a:ext uri="{FF2B5EF4-FFF2-40B4-BE49-F238E27FC236}">
                <a16:creationId xmlns:a16="http://schemas.microsoft.com/office/drawing/2014/main" id="{D27947A8-FB7A-4C86-98DA-DEA6C6F02339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Cafe24 </a:t>
            </a:r>
            <a:r>
              <a:rPr lang="ko-KR" altLang="en-US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역직구몰</a:t>
            </a:r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40317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Google Shape;550;p89">
            <a:extLst>
              <a:ext uri="{FF2B5EF4-FFF2-40B4-BE49-F238E27FC236}">
                <a16:creationId xmlns:a16="http://schemas.microsoft.com/office/drawing/2014/main" id="{D27947A8-FB7A-4C86-98DA-DEA6C6F02339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Lazada </a:t>
            </a:r>
            <a:r>
              <a:rPr lang="ko-KR" altLang="en-US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직판몰</a:t>
            </a:r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D9C9B77-31E4-4A4E-A8AB-89A56C4F2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09749"/>
            <a:ext cx="7092280" cy="491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89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Google Shape;550;p89">
            <a:extLst>
              <a:ext uri="{FF2B5EF4-FFF2-40B4-BE49-F238E27FC236}">
                <a16:creationId xmlns:a16="http://schemas.microsoft.com/office/drawing/2014/main" id="{D27947A8-FB7A-4C86-98DA-DEA6C6F02339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Qoo10 </a:t>
            </a:r>
            <a:r>
              <a:rPr lang="ko-KR" altLang="en-US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직판몰</a:t>
            </a:r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510B2CC-A343-45E5-90C7-6E7C703A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92" y="1702412"/>
            <a:ext cx="7418098" cy="487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66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Google Shape;550;p89">
            <a:extLst>
              <a:ext uri="{FF2B5EF4-FFF2-40B4-BE49-F238E27FC236}">
                <a16:creationId xmlns:a16="http://schemas.microsoft.com/office/drawing/2014/main" id="{EB41062C-5D11-4B9D-8370-D9F2BCF6DC47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Shopee </a:t>
            </a:r>
            <a:r>
              <a:rPr lang="ko-KR" altLang="en-US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직판몰</a:t>
            </a:r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  <p:sp>
        <p:nvSpPr>
          <p:cNvPr id="8" name="Google Shape;551;p89">
            <a:extLst>
              <a:ext uri="{FF2B5EF4-FFF2-40B4-BE49-F238E27FC236}">
                <a16:creationId xmlns:a16="http://schemas.microsoft.com/office/drawing/2014/main" id="{6410054D-7EA0-4B15-9247-1DA1929C5008}"/>
              </a:ext>
            </a:extLst>
          </p:cNvPr>
          <p:cNvSpPr/>
          <p:nvPr/>
        </p:nvSpPr>
        <p:spPr>
          <a:xfrm>
            <a:off x="814868" y="2073691"/>
            <a:ext cx="7229400" cy="617400"/>
          </a:xfrm>
          <a:prstGeom prst="rect">
            <a:avLst/>
          </a:prstGeom>
          <a:solidFill>
            <a:srgbClr val="FF5821">
              <a:alpha val="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552;p89">
            <a:extLst>
              <a:ext uri="{FF2B5EF4-FFF2-40B4-BE49-F238E27FC236}">
                <a16:creationId xmlns:a16="http://schemas.microsoft.com/office/drawing/2014/main" id="{EB318B7D-06D7-4E2E-8326-AB6E0B1DEBC1}"/>
              </a:ext>
            </a:extLst>
          </p:cNvPr>
          <p:cNvSpPr txBox="1"/>
          <p:nvPr/>
        </p:nvSpPr>
        <p:spPr>
          <a:xfrm>
            <a:off x="3003948" y="1702646"/>
            <a:ext cx="299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0" u="none" strike="noStrike" cap="none">
                <a:solidFill>
                  <a:srgbClr val="FF5821"/>
                </a:solidFill>
                <a:latin typeface="Nanum Gothic"/>
                <a:ea typeface="Nanum Gothic"/>
                <a:cs typeface="Nanum Gothic"/>
                <a:sym typeface="Nanum Gothic"/>
              </a:rPr>
              <a:t>모기업 Sea Group 소개</a:t>
            </a:r>
            <a:endParaRPr/>
          </a:p>
        </p:txBody>
      </p:sp>
      <p:sp>
        <p:nvSpPr>
          <p:cNvPr id="10" name="Google Shape;553;p89">
            <a:extLst>
              <a:ext uri="{FF2B5EF4-FFF2-40B4-BE49-F238E27FC236}">
                <a16:creationId xmlns:a16="http://schemas.microsoft.com/office/drawing/2014/main" id="{100C7F28-93FB-4115-854E-4FD22F1244B5}"/>
              </a:ext>
            </a:extLst>
          </p:cNvPr>
          <p:cNvSpPr/>
          <p:nvPr/>
        </p:nvSpPr>
        <p:spPr>
          <a:xfrm rot="10800000">
            <a:off x="7843540" y="2490450"/>
            <a:ext cx="200634" cy="200634"/>
          </a:xfrm>
          <a:custGeom>
            <a:avLst/>
            <a:gdLst/>
            <a:ahLst/>
            <a:cxnLst/>
            <a:rect l="l" t="t" r="r" b="b"/>
            <a:pathLst>
              <a:path w="1058" h="1058" extrusionOk="0">
                <a:moveTo>
                  <a:pt x="0" y="1058"/>
                </a:moveTo>
                <a:lnTo>
                  <a:pt x="0" y="0"/>
                </a:lnTo>
                <a:lnTo>
                  <a:pt x="1058" y="0"/>
                </a:lnTo>
              </a:path>
            </a:pathLst>
          </a:custGeom>
          <a:noFill/>
          <a:ln w="77775" cap="flat" cmpd="sng">
            <a:solidFill>
              <a:srgbClr val="FF571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54;p89">
            <a:extLst>
              <a:ext uri="{FF2B5EF4-FFF2-40B4-BE49-F238E27FC236}">
                <a16:creationId xmlns:a16="http://schemas.microsoft.com/office/drawing/2014/main" id="{8996B994-C5F6-40C6-9BD8-57715F3DD923}"/>
              </a:ext>
            </a:extLst>
          </p:cNvPr>
          <p:cNvSpPr/>
          <p:nvPr/>
        </p:nvSpPr>
        <p:spPr>
          <a:xfrm>
            <a:off x="814868" y="2073692"/>
            <a:ext cx="200634" cy="200634"/>
          </a:xfrm>
          <a:custGeom>
            <a:avLst/>
            <a:gdLst/>
            <a:ahLst/>
            <a:cxnLst/>
            <a:rect l="l" t="t" r="r" b="b"/>
            <a:pathLst>
              <a:path w="1058" h="1058" extrusionOk="0">
                <a:moveTo>
                  <a:pt x="0" y="1058"/>
                </a:moveTo>
                <a:lnTo>
                  <a:pt x="0" y="0"/>
                </a:lnTo>
                <a:lnTo>
                  <a:pt x="1058" y="0"/>
                </a:lnTo>
              </a:path>
            </a:pathLst>
          </a:custGeom>
          <a:noFill/>
          <a:ln w="77775" cap="flat" cmpd="sng">
            <a:solidFill>
              <a:srgbClr val="FF571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555;p89">
            <a:extLst>
              <a:ext uri="{FF2B5EF4-FFF2-40B4-BE49-F238E27FC236}">
                <a16:creationId xmlns:a16="http://schemas.microsoft.com/office/drawing/2014/main" id="{7ACC8874-54C0-4C8F-B53B-32F30787F682}"/>
              </a:ext>
            </a:extLst>
          </p:cNvPr>
          <p:cNvSpPr txBox="1"/>
          <p:nvPr/>
        </p:nvSpPr>
        <p:spPr>
          <a:xfrm>
            <a:off x="3851953" y="2147868"/>
            <a:ext cx="40425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 dirty="0">
                <a:solidFill>
                  <a:srgbClr val="3F3F3F"/>
                </a:solidFill>
                <a:latin typeface="Nanum Gothic"/>
                <a:ea typeface="Nanum Gothic"/>
                <a:cs typeface="Nanum Gothic"/>
                <a:sym typeface="Nanum Gothic"/>
              </a:rPr>
              <a:t>모기업인 Sea Group은 동남아시아와 시장을 리드하는 IT기업으로, PC와 모바일을 비롯한 여러 cross-platform을 운영하고 있습니다. 2009년 창립 이후 빠르게 성장하여, 동남아 최초로 NYSE에 상장된 최대의 IT 기업입니다.</a:t>
            </a:r>
            <a:endParaRPr sz="900" b="0" i="0" u="none" strike="noStrike" cap="none" dirty="0">
              <a:solidFill>
                <a:srgbClr val="3F3F3F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sp>
        <p:nvSpPr>
          <p:cNvPr id="14" name="Google Shape;556;p89">
            <a:extLst>
              <a:ext uri="{FF2B5EF4-FFF2-40B4-BE49-F238E27FC236}">
                <a16:creationId xmlns:a16="http://schemas.microsoft.com/office/drawing/2014/main" id="{D9334F29-2F50-49AC-8F55-F5CA0BE8D460}"/>
              </a:ext>
            </a:extLst>
          </p:cNvPr>
          <p:cNvSpPr/>
          <p:nvPr/>
        </p:nvSpPr>
        <p:spPr>
          <a:xfrm>
            <a:off x="808281" y="4215688"/>
            <a:ext cx="1285500" cy="16530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557;p89">
            <a:extLst>
              <a:ext uri="{FF2B5EF4-FFF2-40B4-BE49-F238E27FC236}">
                <a16:creationId xmlns:a16="http://schemas.microsoft.com/office/drawing/2014/main" id="{351046A8-6034-40BE-88A3-B1239867D922}"/>
              </a:ext>
            </a:extLst>
          </p:cNvPr>
          <p:cNvSpPr/>
          <p:nvPr/>
        </p:nvSpPr>
        <p:spPr>
          <a:xfrm>
            <a:off x="3803328" y="4215688"/>
            <a:ext cx="1285500" cy="16530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558;p89">
            <a:extLst>
              <a:ext uri="{FF2B5EF4-FFF2-40B4-BE49-F238E27FC236}">
                <a16:creationId xmlns:a16="http://schemas.microsoft.com/office/drawing/2014/main" id="{B3E7AD94-9949-44C7-8599-9F869D3A242D}"/>
              </a:ext>
            </a:extLst>
          </p:cNvPr>
          <p:cNvSpPr/>
          <p:nvPr/>
        </p:nvSpPr>
        <p:spPr>
          <a:xfrm>
            <a:off x="7122251" y="5793824"/>
            <a:ext cx="10770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5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*Source: App Annie</a:t>
            </a:r>
            <a:endParaRPr sz="525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559;p89">
            <a:extLst>
              <a:ext uri="{FF2B5EF4-FFF2-40B4-BE49-F238E27FC236}">
                <a16:creationId xmlns:a16="http://schemas.microsoft.com/office/drawing/2014/main" id="{D1458D4F-F627-46C9-B9F4-8EAB0EFA9F21}"/>
              </a:ext>
            </a:extLst>
          </p:cNvPr>
          <p:cNvSpPr/>
          <p:nvPr/>
        </p:nvSpPr>
        <p:spPr>
          <a:xfrm rot="-5400000" flipH="1">
            <a:off x="2018133" y="3285332"/>
            <a:ext cx="362510" cy="1498188"/>
          </a:xfrm>
          <a:custGeom>
            <a:avLst/>
            <a:gdLst/>
            <a:ahLst/>
            <a:cxnLst/>
            <a:rect l="l" t="t" r="r" b="b"/>
            <a:pathLst>
              <a:path w="9942" h="8381" extrusionOk="0">
                <a:moveTo>
                  <a:pt x="0" y="8381"/>
                </a:moveTo>
                <a:cubicBezTo>
                  <a:pt x="1719" y="8381"/>
                  <a:pt x="3906" y="8381"/>
                  <a:pt x="5156" y="5967"/>
                </a:cubicBezTo>
                <a:cubicBezTo>
                  <a:pt x="6810" y="2778"/>
                  <a:pt x="7598" y="0"/>
                  <a:pt x="9942" y="0"/>
                </a:cubicBezTo>
              </a:path>
            </a:pathLst>
          </a:custGeom>
          <a:noFill/>
          <a:ln w="38100" cap="flat" cmpd="sng">
            <a:solidFill>
              <a:srgbClr val="FF64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560;p89">
            <a:extLst>
              <a:ext uri="{FF2B5EF4-FFF2-40B4-BE49-F238E27FC236}">
                <a16:creationId xmlns:a16="http://schemas.microsoft.com/office/drawing/2014/main" id="{40CD423B-7931-4077-B2C3-F74B4DA4EFC9}"/>
              </a:ext>
            </a:extLst>
          </p:cNvPr>
          <p:cNvSpPr/>
          <p:nvPr/>
        </p:nvSpPr>
        <p:spPr>
          <a:xfrm rot="5400000">
            <a:off x="3516323" y="3285332"/>
            <a:ext cx="362510" cy="1498188"/>
          </a:xfrm>
          <a:custGeom>
            <a:avLst/>
            <a:gdLst/>
            <a:ahLst/>
            <a:cxnLst/>
            <a:rect l="l" t="t" r="r" b="b"/>
            <a:pathLst>
              <a:path w="9942" h="8381" extrusionOk="0">
                <a:moveTo>
                  <a:pt x="0" y="8381"/>
                </a:moveTo>
                <a:cubicBezTo>
                  <a:pt x="1719" y="8381"/>
                  <a:pt x="3906" y="8381"/>
                  <a:pt x="5156" y="5967"/>
                </a:cubicBezTo>
                <a:cubicBezTo>
                  <a:pt x="6810" y="2778"/>
                  <a:pt x="7598" y="0"/>
                  <a:pt x="9942" y="0"/>
                </a:cubicBezTo>
              </a:path>
            </a:pathLst>
          </a:custGeom>
          <a:noFill/>
          <a:ln w="38100" cap="flat" cmpd="sng">
            <a:solidFill>
              <a:srgbClr val="FF64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561;p89">
            <a:extLst>
              <a:ext uri="{FF2B5EF4-FFF2-40B4-BE49-F238E27FC236}">
                <a16:creationId xmlns:a16="http://schemas.microsoft.com/office/drawing/2014/main" id="{A35A2DF8-A6B3-48FD-A623-E3B4DB95FCB0}"/>
              </a:ext>
            </a:extLst>
          </p:cNvPr>
          <p:cNvSpPr/>
          <p:nvPr/>
        </p:nvSpPr>
        <p:spPr>
          <a:xfrm>
            <a:off x="808281" y="2998588"/>
            <a:ext cx="4280400" cy="8547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562;p89">
            <a:extLst>
              <a:ext uri="{FF2B5EF4-FFF2-40B4-BE49-F238E27FC236}">
                <a16:creationId xmlns:a16="http://schemas.microsoft.com/office/drawing/2014/main" id="{27D04A55-6954-452B-B308-E7F1565D885F}"/>
              </a:ext>
            </a:extLst>
          </p:cNvPr>
          <p:cNvCxnSpPr>
            <a:stCxn id="20" idx="2"/>
          </p:cNvCxnSpPr>
          <p:nvPr/>
        </p:nvCxnSpPr>
        <p:spPr>
          <a:xfrm>
            <a:off x="2948481" y="3853288"/>
            <a:ext cx="0" cy="362400"/>
          </a:xfrm>
          <a:prstGeom prst="straightConnector1">
            <a:avLst/>
          </a:prstGeom>
          <a:noFill/>
          <a:ln w="38100" cap="flat" cmpd="sng">
            <a:solidFill>
              <a:srgbClr val="FF644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564;p89">
            <a:extLst>
              <a:ext uri="{FF2B5EF4-FFF2-40B4-BE49-F238E27FC236}">
                <a16:creationId xmlns:a16="http://schemas.microsoft.com/office/drawing/2014/main" id="{92AC10BB-B310-47A9-B437-527666F08CCD}"/>
              </a:ext>
            </a:extLst>
          </p:cNvPr>
          <p:cNvSpPr txBox="1"/>
          <p:nvPr/>
        </p:nvSpPr>
        <p:spPr>
          <a:xfrm>
            <a:off x="3090137" y="3194910"/>
            <a:ext cx="1402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뉴욕 증시(NYSE) 공식 상장 동남아 최대 IT 기업</a:t>
            </a:r>
            <a:endParaRPr sz="135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565;p89">
            <a:extLst>
              <a:ext uri="{FF2B5EF4-FFF2-40B4-BE49-F238E27FC236}">
                <a16:creationId xmlns:a16="http://schemas.microsoft.com/office/drawing/2014/main" id="{6FDEA850-8D26-430F-ABE9-9B42E05564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5242" y="2906866"/>
            <a:ext cx="1858047" cy="99200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566;p89">
            <a:extLst>
              <a:ext uri="{FF2B5EF4-FFF2-40B4-BE49-F238E27FC236}">
                <a16:creationId xmlns:a16="http://schemas.microsoft.com/office/drawing/2014/main" id="{5CB0474D-C648-4500-84C7-4894C54C78C3}"/>
              </a:ext>
            </a:extLst>
          </p:cNvPr>
          <p:cNvSpPr/>
          <p:nvPr/>
        </p:nvSpPr>
        <p:spPr>
          <a:xfrm>
            <a:off x="3102518" y="3531196"/>
            <a:ext cx="755700" cy="144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6447"/>
              </a:gs>
              <a:gs pos="100000">
                <a:srgbClr val="F88F5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567;p89">
            <a:extLst>
              <a:ext uri="{FF2B5EF4-FFF2-40B4-BE49-F238E27FC236}">
                <a16:creationId xmlns:a16="http://schemas.microsoft.com/office/drawing/2014/main" id="{59F16B03-E3EA-47C0-BFBE-4F7B53BD9DCD}"/>
              </a:ext>
            </a:extLst>
          </p:cNvPr>
          <p:cNvSpPr txBox="1"/>
          <p:nvPr/>
        </p:nvSpPr>
        <p:spPr>
          <a:xfrm>
            <a:off x="3108859" y="3562848"/>
            <a:ext cx="743100" cy="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75" rIns="0" bIns="0" anchor="t" anchorCtr="0">
            <a:spAutoFit/>
          </a:bodyPr>
          <a:lstStyle/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October 2017 상장</a:t>
            </a:r>
            <a:endParaRPr sz="52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Google Shape;568;p89">
            <a:extLst>
              <a:ext uri="{FF2B5EF4-FFF2-40B4-BE49-F238E27FC236}">
                <a16:creationId xmlns:a16="http://schemas.microsoft.com/office/drawing/2014/main" id="{F5420C20-142E-4F9C-A5E9-C9F25A259F11}"/>
              </a:ext>
            </a:extLst>
          </p:cNvPr>
          <p:cNvGrpSpPr/>
          <p:nvPr/>
        </p:nvGrpSpPr>
        <p:grpSpPr>
          <a:xfrm>
            <a:off x="1282638" y="4394539"/>
            <a:ext cx="336627" cy="336627"/>
            <a:chOff x="5276672" y="9075104"/>
            <a:chExt cx="897912" cy="897912"/>
          </a:xfrm>
        </p:grpSpPr>
        <p:sp>
          <p:nvSpPr>
            <p:cNvPr id="27" name="Google Shape;569;p89">
              <a:extLst>
                <a:ext uri="{FF2B5EF4-FFF2-40B4-BE49-F238E27FC236}">
                  <a16:creationId xmlns:a16="http://schemas.microsoft.com/office/drawing/2014/main" id="{6CBE8761-E97F-4686-BCDF-34BA8264BD77}"/>
                </a:ext>
              </a:extLst>
            </p:cNvPr>
            <p:cNvSpPr/>
            <p:nvPr/>
          </p:nvSpPr>
          <p:spPr>
            <a:xfrm>
              <a:off x="5276672" y="9075104"/>
              <a:ext cx="897912" cy="897912"/>
            </a:xfrm>
            <a:custGeom>
              <a:avLst/>
              <a:gdLst/>
              <a:ahLst/>
              <a:cxnLst/>
              <a:rect l="l" t="t" r="r" b="b"/>
              <a:pathLst>
                <a:path w="1786889" h="1786890" extrusionOk="0">
                  <a:moveTo>
                    <a:pt x="893200" y="0"/>
                  </a:moveTo>
                  <a:lnTo>
                    <a:pt x="845762" y="1238"/>
                  </a:lnTo>
                  <a:lnTo>
                    <a:pt x="798970" y="4911"/>
                  </a:lnTo>
                  <a:lnTo>
                    <a:pt x="752884" y="10957"/>
                  </a:lnTo>
                  <a:lnTo>
                    <a:pt x="707567" y="19316"/>
                  </a:lnTo>
                  <a:lnTo>
                    <a:pt x="663080" y="29924"/>
                  </a:lnTo>
                  <a:lnTo>
                    <a:pt x="619484" y="42720"/>
                  </a:lnTo>
                  <a:lnTo>
                    <a:pt x="576843" y="57643"/>
                  </a:lnTo>
                  <a:lnTo>
                    <a:pt x="535216" y="74630"/>
                  </a:lnTo>
                  <a:lnTo>
                    <a:pt x="494667" y="93620"/>
                  </a:lnTo>
                  <a:lnTo>
                    <a:pt x="455256" y="114552"/>
                  </a:lnTo>
                  <a:lnTo>
                    <a:pt x="417046" y="137363"/>
                  </a:lnTo>
                  <a:lnTo>
                    <a:pt x="380098" y="161991"/>
                  </a:lnTo>
                  <a:lnTo>
                    <a:pt x="344473" y="188376"/>
                  </a:lnTo>
                  <a:lnTo>
                    <a:pt x="310235" y="216455"/>
                  </a:lnTo>
                  <a:lnTo>
                    <a:pt x="277444" y="246166"/>
                  </a:lnTo>
                  <a:lnTo>
                    <a:pt x="246162" y="277449"/>
                  </a:lnTo>
                  <a:lnTo>
                    <a:pt x="216451" y="310240"/>
                  </a:lnTo>
                  <a:lnTo>
                    <a:pt x="188372" y="344479"/>
                  </a:lnTo>
                  <a:lnTo>
                    <a:pt x="161988" y="380103"/>
                  </a:lnTo>
                  <a:lnTo>
                    <a:pt x="137360" y="417051"/>
                  </a:lnTo>
                  <a:lnTo>
                    <a:pt x="114549" y="455262"/>
                  </a:lnTo>
                  <a:lnTo>
                    <a:pt x="93618" y="494672"/>
                  </a:lnTo>
                  <a:lnTo>
                    <a:pt x="74628" y="535222"/>
                  </a:lnTo>
                  <a:lnTo>
                    <a:pt x="57641" y="576848"/>
                  </a:lnTo>
                  <a:lnTo>
                    <a:pt x="42719" y="619489"/>
                  </a:lnTo>
                  <a:lnTo>
                    <a:pt x="29923" y="663084"/>
                  </a:lnTo>
                  <a:lnTo>
                    <a:pt x="19315" y="707571"/>
                  </a:lnTo>
                  <a:lnTo>
                    <a:pt x="10957" y="752887"/>
                  </a:lnTo>
                  <a:lnTo>
                    <a:pt x="4911" y="798972"/>
                  </a:lnTo>
                  <a:lnTo>
                    <a:pt x="1238" y="845763"/>
                  </a:lnTo>
                  <a:lnTo>
                    <a:pt x="0" y="893200"/>
                  </a:lnTo>
                  <a:lnTo>
                    <a:pt x="1238" y="940637"/>
                  </a:lnTo>
                  <a:lnTo>
                    <a:pt x="4911" y="987429"/>
                  </a:lnTo>
                  <a:lnTo>
                    <a:pt x="10957" y="1033515"/>
                  </a:lnTo>
                  <a:lnTo>
                    <a:pt x="19315" y="1078832"/>
                  </a:lnTo>
                  <a:lnTo>
                    <a:pt x="29923" y="1123319"/>
                  </a:lnTo>
                  <a:lnTo>
                    <a:pt x="42719" y="1166915"/>
                  </a:lnTo>
                  <a:lnTo>
                    <a:pt x="57641" y="1209556"/>
                  </a:lnTo>
                  <a:lnTo>
                    <a:pt x="74628" y="1251183"/>
                  </a:lnTo>
                  <a:lnTo>
                    <a:pt x="93618" y="1291732"/>
                  </a:lnTo>
                  <a:lnTo>
                    <a:pt x="114549" y="1331143"/>
                  </a:lnTo>
                  <a:lnTo>
                    <a:pt x="137360" y="1369353"/>
                  </a:lnTo>
                  <a:lnTo>
                    <a:pt x="161988" y="1406301"/>
                  </a:lnTo>
                  <a:lnTo>
                    <a:pt x="188372" y="1441926"/>
                  </a:lnTo>
                  <a:lnTo>
                    <a:pt x="216451" y="1476164"/>
                  </a:lnTo>
                  <a:lnTo>
                    <a:pt x="246162" y="1508955"/>
                  </a:lnTo>
                  <a:lnTo>
                    <a:pt x="277444" y="1540237"/>
                  </a:lnTo>
                  <a:lnTo>
                    <a:pt x="310235" y="1569948"/>
                  </a:lnTo>
                  <a:lnTo>
                    <a:pt x="344473" y="1598027"/>
                  </a:lnTo>
                  <a:lnTo>
                    <a:pt x="380098" y="1624411"/>
                  </a:lnTo>
                  <a:lnTo>
                    <a:pt x="417046" y="1649040"/>
                  </a:lnTo>
                  <a:lnTo>
                    <a:pt x="455256" y="1671850"/>
                  </a:lnTo>
                  <a:lnTo>
                    <a:pt x="494667" y="1692781"/>
                  </a:lnTo>
                  <a:lnTo>
                    <a:pt x="535216" y="1711771"/>
                  </a:lnTo>
                  <a:lnTo>
                    <a:pt x="576843" y="1728758"/>
                  </a:lnTo>
                  <a:lnTo>
                    <a:pt x="619484" y="1743680"/>
                  </a:lnTo>
                  <a:lnTo>
                    <a:pt x="663080" y="1756476"/>
                  </a:lnTo>
                  <a:lnTo>
                    <a:pt x="707567" y="1767084"/>
                  </a:lnTo>
                  <a:lnTo>
                    <a:pt x="752884" y="1775442"/>
                  </a:lnTo>
                  <a:lnTo>
                    <a:pt x="798970" y="1781488"/>
                  </a:lnTo>
                  <a:lnTo>
                    <a:pt x="845762" y="1785161"/>
                  </a:lnTo>
                  <a:lnTo>
                    <a:pt x="893200" y="1786400"/>
                  </a:lnTo>
                  <a:lnTo>
                    <a:pt x="940637" y="1785161"/>
                  </a:lnTo>
                  <a:lnTo>
                    <a:pt x="987429" y="1781488"/>
                  </a:lnTo>
                  <a:lnTo>
                    <a:pt x="1033515" y="1775442"/>
                  </a:lnTo>
                  <a:lnTo>
                    <a:pt x="1078832" y="1767084"/>
                  </a:lnTo>
                  <a:lnTo>
                    <a:pt x="1123319" y="1756476"/>
                  </a:lnTo>
                  <a:lnTo>
                    <a:pt x="1166915" y="1743680"/>
                  </a:lnTo>
                  <a:lnTo>
                    <a:pt x="1209556" y="1728758"/>
                  </a:lnTo>
                  <a:lnTo>
                    <a:pt x="1251183" y="1711771"/>
                  </a:lnTo>
                  <a:lnTo>
                    <a:pt x="1291732" y="1692781"/>
                  </a:lnTo>
                  <a:lnTo>
                    <a:pt x="1331143" y="1671850"/>
                  </a:lnTo>
                  <a:lnTo>
                    <a:pt x="1369353" y="1649040"/>
                  </a:lnTo>
                  <a:lnTo>
                    <a:pt x="1406301" y="1624411"/>
                  </a:lnTo>
                  <a:lnTo>
                    <a:pt x="1441926" y="1598027"/>
                  </a:lnTo>
                  <a:lnTo>
                    <a:pt x="1476164" y="1569948"/>
                  </a:lnTo>
                  <a:lnTo>
                    <a:pt x="1508955" y="1540237"/>
                  </a:lnTo>
                  <a:lnTo>
                    <a:pt x="1540237" y="1508955"/>
                  </a:lnTo>
                  <a:lnTo>
                    <a:pt x="1569948" y="1476164"/>
                  </a:lnTo>
                  <a:lnTo>
                    <a:pt x="1598027" y="1441926"/>
                  </a:lnTo>
                  <a:lnTo>
                    <a:pt x="1624411" y="1406301"/>
                  </a:lnTo>
                  <a:lnTo>
                    <a:pt x="1649040" y="1369353"/>
                  </a:lnTo>
                  <a:lnTo>
                    <a:pt x="1671850" y="1331143"/>
                  </a:lnTo>
                  <a:lnTo>
                    <a:pt x="1692781" y="1291732"/>
                  </a:lnTo>
                  <a:lnTo>
                    <a:pt x="1711771" y="1251183"/>
                  </a:lnTo>
                  <a:lnTo>
                    <a:pt x="1728758" y="1209556"/>
                  </a:lnTo>
                  <a:lnTo>
                    <a:pt x="1743680" y="1166915"/>
                  </a:lnTo>
                  <a:lnTo>
                    <a:pt x="1756476" y="1123319"/>
                  </a:lnTo>
                  <a:lnTo>
                    <a:pt x="1767084" y="1078832"/>
                  </a:lnTo>
                  <a:lnTo>
                    <a:pt x="1775442" y="1033515"/>
                  </a:lnTo>
                  <a:lnTo>
                    <a:pt x="1781488" y="987429"/>
                  </a:lnTo>
                  <a:lnTo>
                    <a:pt x="1785161" y="940637"/>
                  </a:lnTo>
                  <a:lnTo>
                    <a:pt x="1786400" y="893200"/>
                  </a:lnTo>
                  <a:lnTo>
                    <a:pt x="1785161" y="845763"/>
                  </a:lnTo>
                  <a:lnTo>
                    <a:pt x="1781488" y="798972"/>
                  </a:lnTo>
                  <a:lnTo>
                    <a:pt x="1775442" y="752887"/>
                  </a:lnTo>
                  <a:lnTo>
                    <a:pt x="1767084" y="707571"/>
                  </a:lnTo>
                  <a:lnTo>
                    <a:pt x="1756476" y="663084"/>
                  </a:lnTo>
                  <a:lnTo>
                    <a:pt x="1743680" y="619489"/>
                  </a:lnTo>
                  <a:lnTo>
                    <a:pt x="1728758" y="576848"/>
                  </a:lnTo>
                  <a:lnTo>
                    <a:pt x="1711771" y="535222"/>
                  </a:lnTo>
                  <a:lnTo>
                    <a:pt x="1692781" y="494672"/>
                  </a:lnTo>
                  <a:lnTo>
                    <a:pt x="1671850" y="455262"/>
                  </a:lnTo>
                  <a:lnTo>
                    <a:pt x="1649040" y="417051"/>
                  </a:lnTo>
                  <a:lnTo>
                    <a:pt x="1624411" y="380103"/>
                  </a:lnTo>
                  <a:lnTo>
                    <a:pt x="1598027" y="344479"/>
                  </a:lnTo>
                  <a:lnTo>
                    <a:pt x="1569948" y="310240"/>
                  </a:lnTo>
                  <a:lnTo>
                    <a:pt x="1540237" y="277449"/>
                  </a:lnTo>
                  <a:lnTo>
                    <a:pt x="1508955" y="246166"/>
                  </a:lnTo>
                  <a:lnTo>
                    <a:pt x="1476164" y="216455"/>
                  </a:lnTo>
                  <a:lnTo>
                    <a:pt x="1441926" y="188376"/>
                  </a:lnTo>
                  <a:lnTo>
                    <a:pt x="1406301" y="161991"/>
                  </a:lnTo>
                  <a:lnTo>
                    <a:pt x="1369353" y="137363"/>
                  </a:lnTo>
                  <a:lnTo>
                    <a:pt x="1331143" y="114552"/>
                  </a:lnTo>
                  <a:lnTo>
                    <a:pt x="1291732" y="93620"/>
                  </a:lnTo>
                  <a:lnTo>
                    <a:pt x="1251183" y="74630"/>
                  </a:lnTo>
                  <a:lnTo>
                    <a:pt x="1209556" y="57643"/>
                  </a:lnTo>
                  <a:lnTo>
                    <a:pt x="1166915" y="42720"/>
                  </a:lnTo>
                  <a:lnTo>
                    <a:pt x="1123319" y="29924"/>
                  </a:lnTo>
                  <a:lnTo>
                    <a:pt x="1078832" y="19316"/>
                  </a:lnTo>
                  <a:lnTo>
                    <a:pt x="1033515" y="10957"/>
                  </a:lnTo>
                  <a:lnTo>
                    <a:pt x="987429" y="4911"/>
                  </a:lnTo>
                  <a:lnTo>
                    <a:pt x="940637" y="1238"/>
                  </a:lnTo>
                  <a:lnTo>
                    <a:pt x="893200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11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" name="Google Shape;570;p89">
              <a:extLst>
                <a:ext uri="{FF2B5EF4-FFF2-40B4-BE49-F238E27FC236}">
                  <a16:creationId xmlns:a16="http://schemas.microsoft.com/office/drawing/2014/main" id="{C7581678-1759-422E-A036-B3ECF06A64C6}"/>
                </a:ext>
              </a:extLst>
            </p:cNvPr>
            <p:cNvGrpSpPr/>
            <p:nvPr/>
          </p:nvGrpSpPr>
          <p:grpSpPr>
            <a:xfrm>
              <a:off x="5388315" y="9259039"/>
              <a:ext cx="674700" cy="505492"/>
              <a:chOff x="5388315" y="9237775"/>
              <a:chExt cx="674700" cy="505492"/>
            </a:xfrm>
          </p:grpSpPr>
          <p:sp>
            <p:nvSpPr>
              <p:cNvPr id="29" name="Google Shape;571;p89">
                <a:extLst>
                  <a:ext uri="{FF2B5EF4-FFF2-40B4-BE49-F238E27FC236}">
                    <a16:creationId xmlns:a16="http://schemas.microsoft.com/office/drawing/2014/main" id="{0119DBED-7509-444C-AF01-BDAF08CBE846}"/>
                  </a:ext>
                </a:extLst>
              </p:cNvPr>
              <p:cNvSpPr/>
              <p:nvPr/>
            </p:nvSpPr>
            <p:spPr>
              <a:xfrm>
                <a:off x="5495227" y="9237775"/>
                <a:ext cx="460761" cy="370392"/>
              </a:xfrm>
              <a:custGeom>
                <a:avLst/>
                <a:gdLst/>
                <a:ahLst/>
                <a:cxnLst/>
                <a:rect l="l" t="t" r="r" b="b"/>
                <a:pathLst>
                  <a:path w="987" h="791" extrusionOk="0">
                    <a:moveTo>
                      <a:pt x="456" y="259"/>
                    </a:moveTo>
                    <a:cubicBezTo>
                      <a:pt x="430" y="247"/>
                      <a:pt x="403" y="241"/>
                      <a:pt x="376" y="234"/>
                    </a:cubicBezTo>
                    <a:cubicBezTo>
                      <a:pt x="319" y="220"/>
                      <a:pt x="267" y="233"/>
                      <a:pt x="216" y="257"/>
                    </a:cubicBezTo>
                    <a:cubicBezTo>
                      <a:pt x="180" y="274"/>
                      <a:pt x="143" y="289"/>
                      <a:pt x="103" y="292"/>
                    </a:cubicBezTo>
                    <a:cubicBezTo>
                      <a:pt x="69" y="295"/>
                      <a:pt x="35" y="293"/>
                      <a:pt x="0" y="293"/>
                    </a:cubicBezTo>
                    <a:cubicBezTo>
                      <a:pt x="9" y="287"/>
                      <a:pt x="17" y="282"/>
                      <a:pt x="26" y="276"/>
                    </a:cubicBezTo>
                    <a:cubicBezTo>
                      <a:pt x="61" y="253"/>
                      <a:pt x="91" y="224"/>
                      <a:pt x="119" y="193"/>
                    </a:cubicBezTo>
                    <a:cubicBezTo>
                      <a:pt x="172" y="136"/>
                      <a:pt x="230" y="83"/>
                      <a:pt x="298" y="45"/>
                    </a:cubicBezTo>
                    <a:cubicBezTo>
                      <a:pt x="305" y="41"/>
                      <a:pt x="312" y="37"/>
                      <a:pt x="320" y="34"/>
                    </a:cubicBezTo>
                    <a:cubicBezTo>
                      <a:pt x="292" y="64"/>
                      <a:pt x="264" y="94"/>
                      <a:pt x="236" y="124"/>
                    </a:cubicBezTo>
                    <a:cubicBezTo>
                      <a:pt x="236" y="125"/>
                      <a:pt x="237" y="126"/>
                      <a:pt x="238" y="127"/>
                    </a:cubicBezTo>
                    <a:cubicBezTo>
                      <a:pt x="355" y="61"/>
                      <a:pt x="481" y="23"/>
                      <a:pt x="613" y="0"/>
                    </a:cubicBezTo>
                    <a:cubicBezTo>
                      <a:pt x="514" y="45"/>
                      <a:pt x="420" y="98"/>
                      <a:pt x="331" y="161"/>
                    </a:cubicBezTo>
                    <a:cubicBezTo>
                      <a:pt x="339" y="159"/>
                      <a:pt x="347" y="158"/>
                      <a:pt x="356" y="156"/>
                    </a:cubicBezTo>
                    <a:cubicBezTo>
                      <a:pt x="364" y="154"/>
                      <a:pt x="372" y="152"/>
                      <a:pt x="381" y="151"/>
                    </a:cubicBezTo>
                    <a:cubicBezTo>
                      <a:pt x="419" y="143"/>
                      <a:pt x="457" y="135"/>
                      <a:pt x="496" y="130"/>
                    </a:cubicBezTo>
                    <a:cubicBezTo>
                      <a:pt x="563" y="122"/>
                      <a:pt x="623" y="143"/>
                      <a:pt x="680" y="178"/>
                    </a:cubicBezTo>
                    <a:cubicBezTo>
                      <a:pt x="714" y="198"/>
                      <a:pt x="748" y="220"/>
                      <a:pt x="783" y="240"/>
                    </a:cubicBezTo>
                    <a:cubicBezTo>
                      <a:pt x="824" y="264"/>
                      <a:pt x="867" y="266"/>
                      <a:pt x="911" y="252"/>
                    </a:cubicBezTo>
                    <a:cubicBezTo>
                      <a:pt x="933" y="246"/>
                      <a:pt x="954" y="239"/>
                      <a:pt x="976" y="232"/>
                    </a:cubicBezTo>
                    <a:cubicBezTo>
                      <a:pt x="979" y="231"/>
                      <a:pt x="982" y="230"/>
                      <a:pt x="987" y="231"/>
                    </a:cubicBezTo>
                    <a:cubicBezTo>
                      <a:pt x="983" y="235"/>
                      <a:pt x="979" y="239"/>
                      <a:pt x="975" y="244"/>
                    </a:cubicBezTo>
                    <a:cubicBezTo>
                      <a:pt x="937" y="287"/>
                      <a:pt x="888" y="311"/>
                      <a:pt x="832" y="321"/>
                    </a:cubicBezTo>
                    <a:cubicBezTo>
                      <a:pt x="778" y="330"/>
                      <a:pt x="724" y="330"/>
                      <a:pt x="670" y="324"/>
                    </a:cubicBezTo>
                    <a:cubicBezTo>
                      <a:pt x="655" y="322"/>
                      <a:pt x="640" y="318"/>
                      <a:pt x="626" y="313"/>
                    </a:cubicBezTo>
                    <a:cubicBezTo>
                      <a:pt x="585" y="296"/>
                      <a:pt x="543" y="292"/>
                      <a:pt x="500" y="296"/>
                    </a:cubicBezTo>
                    <a:cubicBezTo>
                      <a:pt x="459" y="300"/>
                      <a:pt x="418" y="306"/>
                      <a:pt x="381" y="325"/>
                    </a:cubicBezTo>
                    <a:cubicBezTo>
                      <a:pt x="315" y="359"/>
                      <a:pt x="264" y="407"/>
                      <a:pt x="238" y="479"/>
                    </a:cubicBezTo>
                    <a:cubicBezTo>
                      <a:pt x="226" y="512"/>
                      <a:pt x="225" y="546"/>
                      <a:pt x="231" y="580"/>
                    </a:cubicBezTo>
                    <a:cubicBezTo>
                      <a:pt x="236" y="612"/>
                      <a:pt x="246" y="643"/>
                      <a:pt x="260" y="672"/>
                    </a:cubicBezTo>
                    <a:cubicBezTo>
                      <a:pt x="281" y="715"/>
                      <a:pt x="317" y="740"/>
                      <a:pt x="362" y="751"/>
                    </a:cubicBezTo>
                    <a:cubicBezTo>
                      <a:pt x="430" y="768"/>
                      <a:pt x="495" y="759"/>
                      <a:pt x="553" y="718"/>
                    </a:cubicBezTo>
                    <a:cubicBezTo>
                      <a:pt x="601" y="683"/>
                      <a:pt x="620" y="634"/>
                      <a:pt x="624" y="577"/>
                    </a:cubicBezTo>
                    <a:cubicBezTo>
                      <a:pt x="627" y="540"/>
                      <a:pt x="620" y="505"/>
                      <a:pt x="596" y="475"/>
                    </a:cubicBezTo>
                    <a:cubicBezTo>
                      <a:pt x="571" y="444"/>
                      <a:pt x="540" y="426"/>
                      <a:pt x="500" y="427"/>
                    </a:cubicBezTo>
                    <a:cubicBezTo>
                      <a:pt x="477" y="427"/>
                      <a:pt x="455" y="424"/>
                      <a:pt x="434" y="435"/>
                    </a:cubicBezTo>
                    <a:cubicBezTo>
                      <a:pt x="402" y="451"/>
                      <a:pt x="386" y="483"/>
                      <a:pt x="397" y="516"/>
                    </a:cubicBezTo>
                    <a:cubicBezTo>
                      <a:pt x="400" y="525"/>
                      <a:pt x="406" y="532"/>
                      <a:pt x="412" y="539"/>
                    </a:cubicBezTo>
                    <a:cubicBezTo>
                      <a:pt x="437" y="568"/>
                      <a:pt x="430" y="605"/>
                      <a:pt x="396" y="621"/>
                    </a:cubicBezTo>
                    <a:cubicBezTo>
                      <a:pt x="376" y="630"/>
                      <a:pt x="355" y="629"/>
                      <a:pt x="335" y="618"/>
                    </a:cubicBezTo>
                    <a:cubicBezTo>
                      <a:pt x="304" y="601"/>
                      <a:pt x="288" y="565"/>
                      <a:pt x="296" y="530"/>
                    </a:cubicBezTo>
                    <a:cubicBezTo>
                      <a:pt x="309" y="469"/>
                      <a:pt x="348" y="430"/>
                      <a:pt x="405" y="408"/>
                    </a:cubicBezTo>
                    <a:cubicBezTo>
                      <a:pt x="450" y="390"/>
                      <a:pt x="496" y="391"/>
                      <a:pt x="543" y="398"/>
                    </a:cubicBezTo>
                    <a:cubicBezTo>
                      <a:pt x="590" y="406"/>
                      <a:pt x="634" y="423"/>
                      <a:pt x="676" y="445"/>
                    </a:cubicBezTo>
                    <a:cubicBezTo>
                      <a:pt x="704" y="461"/>
                      <a:pt x="735" y="463"/>
                      <a:pt x="766" y="460"/>
                    </a:cubicBezTo>
                    <a:cubicBezTo>
                      <a:pt x="808" y="457"/>
                      <a:pt x="847" y="443"/>
                      <a:pt x="887" y="433"/>
                    </a:cubicBezTo>
                    <a:cubicBezTo>
                      <a:pt x="897" y="430"/>
                      <a:pt x="907" y="429"/>
                      <a:pt x="917" y="428"/>
                    </a:cubicBezTo>
                    <a:cubicBezTo>
                      <a:pt x="887" y="449"/>
                      <a:pt x="869" y="479"/>
                      <a:pt x="847" y="507"/>
                    </a:cubicBezTo>
                    <a:cubicBezTo>
                      <a:pt x="833" y="525"/>
                      <a:pt x="819" y="542"/>
                      <a:pt x="803" y="558"/>
                    </a:cubicBezTo>
                    <a:cubicBezTo>
                      <a:pt x="782" y="579"/>
                      <a:pt x="756" y="592"/>
                      <a:pt x="725" y="592"/>
                    </a:cubicBezTo>
                    <a:cubicBezTo>
                      <a:pt x="722" y="645"/>
                      <a:pt x="699" y="688"/>
                      <a:pt x="660" y="725"/>
                    </a:cubicBezTo>
                    <a:cubicBezTo>
                      <a:pt x="691" y="725"/>
                      <a:pt x="721" y="725"/>
                      <a:pt x="751" y="725"/>
                    </a:cubicBezTo>
                    <a:cubicBezTo>
                      <a:pt x="751" y="726"/>
                      <a:pt x="752" y="727"/>
                      <a:pt x="752" y="729"/>
                    </a:cubicBezTo>
                    <a:cubicBezTo>
                      <a:pt x="732" y="737"/>
                      <a:pt x="713" y="746"/>
                      <a:pt x="693" y="752"/>
                    </a:cubicBezTo>
                    <a:cubicBezTo>
                      <a:pt x="637" y="771"/>
                      <a:pt x="579" y="781"/>
                      <a:pt x="520" y="785"/>
                    </a:cubicBezTo>
                    <a:cubicBezTo>
                      <a:pt x="479" y="788"/>
                      <a:pt x="438" y="791"/>
                      <a:pt x="397" y="791"/>
                    </a:cubicBezTo>
                    <a:cubicBezTo>
                      <a:pt x="324" y="791"/>
                      <a:pt x="256" y="772"/>
                      <a:pt x="193" y="733"/>
                    </a:cubicBezTo>
                    <a:cubicBezTo>
                      <a:pt x="137" y="699"/>
                      <a:pt x="105" y="646"/>
                      <a:pt x="97" y="581"/>
                    </a:cubicBezTo>
                    <a:cubicBezTo>
                      <a:pt x="88" y="508"/>
                      <a:pt x="112" y="444"/>
                      <a:pt x="159" y="389"/>
                    </a:cubicBezTo>
                    <a:cubicBezTo>
                      <a:pt x="214" y="324"/>
                      <a:pt x="283" y="281"/>
                      <a:pt x="369" y="269"/>
                    </a:cubicBezTo>
                    <a:cubicBezTo>
                      <a:pt x="398" y="265"/>
                      <a:pt x="426" y="263"/>
                      <a:pt x="456" y="259"/>
                    </a:cubicBezTo>
                    <a:close/>
                  </a:path>
                </a:pathLst>
              </a:custGeom>
              <a:solidFill>
                <a:srgbClr val="D81A1E"/>
              </a:solidFill>
              <a:ln>
                <a:noFill/>
              </a:ln>
            </p:spPr>
            <p:txBody>
              <a:bodyPr spcFirstLastPara="1" wrap="square" lIns="15575" tIns="7775" rIns="15575" bIns="7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11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572;p89">
                <a:extLst>
                  <a:ext uri="{FF2B5EF4-FFF2-40B4-BE49-F238E27FC236}">
                    <a16:creationId xmlns:a16="http://schemas.microsoft.com/office/drawing/2014/main" id="{B8536CC7-3177-479C-8B95-7C82C7BA3A41}"/>
                  </a:ext>
                </a:extLst>
              </p:cNvPr>
              <p:cNvSpPr/>
              <p:nvPr/>
            </p:nvSpPr>
            <p:spPr>
              <a:xfrm>
                <a:off x="5388315" y="9596867"/>
                <a:ext cx="674700" cy="1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825" tIns="6400" rIns="12825" bIns="6400" anchor="t" anchorCtr="0">
                <a:noAutofit/>
              </a:bodyPr>
              <a:lstStyle/>
              <a:p>
                <a:pPr marL="0" marR="11586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94" b="1" i="0" u="none" strike="noStrike" cap="none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Garena</a:t>
                </a:r>
                <a:endParaRPr sz="394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1" name="Google Shape;573;p89">
            <a:extLst>
              <a:ext uri="{FF2B5EF4-FFF2-40B4-BE49-F238E27FC236}">
                <a16:creationId xmlns:a16="http://schemas.microsoft.com/office/drawing/2014/main" id="{328C9D8C-8F09-4AB5-AE68-5E2EAD20E0FA}"/>
              </a:ext>
            </a:extLst>
          </p:cNvPr>
          <p:cNvGrpSpPr/>
          <p:nvPr/>
        </p:nvGrpSpPr>
        <p:grpSpPr>
          <a:xfrm>
            <a:off x="4276718" y="4394546"/>
            <a:ext cx="338541" cy="338541"/>
            <a:chOff x="11002134" y="9063985"/>
            <a:chExt cx="903018" cy="903018"/>
          </a:xfrm>
        </p:grpSpPr>
        <p:sp>
          <p:nvSpPr>
            <p:cNvPr id="32" name="Google Shape;574;p89">
              <a:extLst>
                <a:ext uri="{FF2B5EF4-FFF2-40B4-BE49-F238E27FC236}">
                  <a16:creationId xmlns:a16="http://schemas.microsoft.com/office/drawing/2014/main" id="{28D23DF9-6142-4C78-97CC-16CB1B527F1C}"/>
                </a:ext>
              </a:extLst>
            </p:cNvPr>
            <p:cNvSpPr/>
            <p:nvPr/>
          </p:nvSpPr>
          <p:spPr>
            <a:xfrm>
              <a:off x="11002134" y="9063985"/>
              <a:ext cx="903018" cy="903018"/>
            </a:xfrm>
            <a:custGeom>
              <a:avLst/>
              <a:gdLst/>
              <a:ahLst/>
              <a:cxnLst/>
              <a:rect l="l" t="t" r="r" b="b"/>
              <a:pathLst>
                <a:path w="1797050" h="1797050" extrusionOk="0">
                  <a:moveTo>
                    <a:pt x="898401" y="0"/>
                  </a:moveTo>
                  <a:lnTo>
                    <a:pt x="850689" y="1245"/>
                  </a:lnTo>
                  <a:lnTo>
                    <a:pt x="803624" y="4939"/>
                  </a:lnTo>
                  <a:lnTo>
                    <a:pt x="757271" y="11021"/>
                  </a:lnTo>
                  <a:lnTo>
                    <a:pt x="711690" y="19428"/>
                  </a:lnTo>
                  <a:lnTo>
                    <a:pt x="666944" y="30098"/>
                  </a:lnTo>
                  <a:lnTo>
                    <a:pt x="623095" y="42968"/>
                  </a:lnTo>
                  <a:lnTo>
                    <a:pt x="580205" y="57978"/>
                  </a:lnTo>
                  <a:lnTo>
                    <a:pt x="538337" y="75064"/>
                  </a:lnTo>
                  <a:lnTo>
                    <a:pt x="497551" y="94165"/>
                  </a:lnTo>
                  <a:lnTo>
                    <a:pt x="457911" y="115218"/>
                  </a:lnTo>
                  <a:lnTo>
                    <a:pt x="419478" y="138161"/>
                  </a:lnTo>
                  <a:lnTo>
                    <a:pt x="382315" y="162933"/>
                  </a:lnTo>
                  <a:lnTo>
                    <a:pt x="346483" y="189472"/>
                  </a:lnTo>
                  <a:lnTo>
                    <a:pt x="312045" y="217714"/>
                  </a:lnTo>
                  <a:lnTo>
                    <a:pt x="279063" y="247598"/>
                  </a:lnTo>
                  <a:lnTo>
                    <a:pt x="247598" y="279063"/>
                  </a:lnTo>
                  <a:lnTo>
                    <a:pt x="217714" y="312045"/>
                  </a:lnTo>
                  <a:lnTo>
                    <a:pt x="189472" y="346483"/>
                  </a:lnTo>
                  <a:lnTo>
                    <a:pt x="162933" y="382315"/>
                  </a:lnTo>
                  <a:lnTo>
                    <a:pt x="138161" y="419478"/>
                  </a:lnTo>
                  <a:lnTo>
                    <a:pt x="115218" y="457911"/>
                  </a:lnTo>
                  <a:lnTo>
                    <a:pt x="94165" y="497551"/>
                  </a:lnTo>
                  <a:lnTo>
                    <a:pt x="75064" y="538337"/>
                  </a:lnTo>
                  <a:lnTo>
                    <a:pt x="57978" y="580205"/>
                  </a:lnTo>
                  <a:lnTo>
                    <a:pt x="42968" y="623095"/>
                  </a:lnTo>
                  <a:lnTo>
                    <a:pt x="30098" y="666944"/>
                  </a:lnTo>
                  <a:lnTo>
                    <a:pt x="19428" y="711690"/>
                  </a:lnTo>
                  <a:lnTo>
                    <a:pt x="11021" y="757271"/>
                  </a:lnTo>
                  <a:lnTo>
                    <a:pt x="4939" y="803624"/>
                  </a:lnTo>
                  <a:lnTo>
                    <a:pt x="1245" y="850689"/>
                  </a:lnTo>
                  <a:lnTo>
                    <a:pt x="0" y="898401"/>
                  </a:lnTo>
                  <a:lnTo>
                    <a:pt x="1245" y="946114"/>
                  </a:lnTo>
                  <a:lnTo>
                    <a:pt x="4939" y="993178"/>
                  </a:lnTo>
                  <a:lnTo>
                    <a:pt x="11021" y="1039532"/>
                  </a:lnTo>
                  <a:lnTo>
                    <a:pt x="19428" y="1085113"/>
                  </a:lnTo>
                  <a:lnTo>
                    <a:pt x="30098" y="1129859"/>
                  </a:lnTo>
                  <a:lnTo>
                    <a:pt x="42968" y="1173708"/>
                  </a:lnTo>
                  <a:lnTo>
                    <a:pt x="57978" y="1216597"/>
                  </a:lnTo>
                  <a:lnTo>
                    <a:pt x="75064" y="1258466"/>
                  </a:lnTo>
                  <a:lnTo>
                    <a:pt x="94165" y="1299252"/>
                  </a:lnTo>
                  <a:lnTo>
                    <a:pt x="115218" y="1338892"/>
                  </a:lnTo>
                  <a:lnTo>
                    <a:pt x="138161" y="1377325"/>
                  </a:lnTo>
                  <a:lnTo>
                    <a:pt x="162933" y="1414488"/>
                  </a:lnTo>
                  <a:lnTo>
                    <a:pt x="189472" y="1450320"/>
                  </a:lnTo>
                  <a:lnTo>
                    <a:pt x="217714" y="1484758"/>
                  </a:lnTo>
                  <a:lnTo>
                    <a:pt x="247598" y="1517740"/>
                  </a:lnTo>
                  <a:lnTo>
                    <a:pt x="279063" y="1549204"/>
                  </a:lnTo>
                  <a:lnTo>
                    <a:pt x="312045" y="1579089"/>
                  </a:lnTo>
                  <a:lnTo>
                    <a:pt x="346483" y="1607331"/>
                  </a:lnTo>
                  <a:lnTo>
                    <a:pt x="382315" y="1633869"/>
                  </a:lnTo>
                  <a:lnTo>
                    <a:pt x="419478" y="1658641"/>
                  </a:lnTo>
                  <a:lnTo>
                    <a:pt x="457911" y="1681585"/>
                  </a:lnTo>
                  <a:lnTo>
                    <a:pt x="497551" y="1702638"/>
                  </a:lnTo>
                  <a:lnTo>
                    <a:pt x="538337" y="1721739"/>
                  </a:lnTo>
                  <a:lnTo>
                    <a:pt x="580205" y="1738825"/>
                  </a:lnTo>
                  <a:lnTo>
                    <a:pt x="623095" y="1753835"/>
                  </a:lnTo>
                  <a:lnTo>
                    <a:pt x="666944" y="1766705"/>
                  </a:lnTo>
                  <a:lnTo>
                    <a:pt x="711690" y="1777375"/>
                  </a:lnTo>
                  <a:lnTo>
                    <a:pt x="757271" y="1785782"/>
                  </a:lnTo>
                  <a:lnTo>
                    <a:pt x="803624" y="1791864"/>
                  </a:lnTo>
                  <a:lnTo>
                    <a:pt x="850689" y="1795558"/>
                  </a:lnTo>
                  <a:lnTo>
                    <a:pt x="898401" y="1796803"/>
                  </a:lnTo>
                  <a:lnTo>
                    <a:pt x="946114" y="1795558"/>
                  </a:lnTo>
                  <a:lnTo>
                    <a:pt x="993178" y="1791864"/>
                  </a:lnTo>
                  <a:lnTo>
                    <a:pt x="1039532" y="1785782"/>
                  </a:lnTo>
                  <a:lnTo>
                    <a:pt x="1085113" y="1777375"/>
                  </a:lnTo>
                  <a:lnTo>
                    <a:pt x="1129859" y="1766705"/>
                  </a:lnTo>
                  <a:lnTo>
                    <a:pt x="1173708" y="1753835"/>
                  </a:lnTo>
                  <a:lnTo>
                    <a:pt x="1216597" y="1738825"/>
                  </a:lnTo>
                  <a:lnTo>
                    <a:pt x="1258466" y="1721739"/>
                  </a:lnTo>
                  <a:lnTo>
                    <a:pt x="1299252" y="1702638"/>
                  </a:lnTo>
                  <a:lnTo>
                    <a:pt x="1338892" y="1681585"/>
                  </a:lnTo>
                  <a:lnTo>
                    <a:pt x="1377325" y="1658641"/>
                  </a:lnTo>
                  <a:lnTo>
                    <a:pt x="1414488" y="1633869"/>
                  </a:lnTo>
                  <a:lnTo>
                    <a:pt x="1450320" y="1607331"/>
                  </a:lnTo>
                  <a:lnTo>
                    <a:pt x="1484758" y="1579089"/>
                  </a:lnTo>
                  <a:lnTo>
                    <a:pt x="1517740" y="1549204"/>
                  </a:lnTo>
                  <a:lnTo>
                    <a:pt x="1549204" y="1517740"/>
                  </a:lnTo>
                  <a:lnTo>
                    <a:pt x="1579089" y="1484758"/>
                  </a:lnTo>
                  <a:lnTo>
                    <a:pt x="1607331" y="1450320"/>
                  </a:lnTo>
                  <a:lnTo>
                    <a:pt x="1633869" y="1414488"/>
                  </a:lnTo>
                  <a:lnTo>
                    <a:pt x="1658641" y="1377325"/>
                  </a:lnTo>
                  <a:lnTo>
                    <a:pt x="1681585" y="1338892"/>
                  </a:lnTo>
                  <a:lnTo>
                    <a:pt x="1702638" y="1299252"/>
                  </a:lnTo>
                  <a:lnTo>
                    <a:pt x="1721739" y="1258466"/>
                  </a:lnTo>
                  <a:lnTo>
                    <a:pt x="1738825" y="1216597"/>
                  </a:lnTo>
                  <a:lnTo>
                    <a:pt x="1753835" y="1173708"/>
                  </a:lnTo>
                  <a:lnTo>
                    <a:pt x="1766705" y="1129859"/>
                  </a:lnTo>
                  <a:lnTo>
                    <a:pt x="1777375" y="1085113"/>
                  </a:lnTo>
                  <a:lnTo>
                    <a:pt x="1785782" y="1039532"/>
                  </a:lnTo>
                  <a:lnTo>
                    <a:pt x="1791864" y="993178"/>
                  </a:lnTo>
                  <a:lnTo>
                    <a:pt x="1795558" y="946114"/>
                  </a:lnTo>
                  <a:lnTo>
                    <a:pt x="1796803" y="898401"/>
                  </a:lnTo>
                  <a:lnTo>
                    <a:pt x="1795558" y="850689"/>
                  </a:lnTo>
                  <a:lnTo>
                    <a:pt x="1791864" y="803624"/>
                  </a:lnTo>
                  <a:lnTo>
                    <a:pt x="1785782" y="757271"/>
                  </a:lnTo>
                  <a:lnTo>
                    <a:pt x="1777375" y="711690"/>
                  </a:lnTo>
                  <a:lnTo>
                    <a:pt x="1766705" y="666944"/>
                  </a:lnTo>
                  <a:lnTo>
                    <a:pt x="1753835" y="623095"/>
                  </a:lnTo>
                  <a:lnTo>
                    <a:pt x="1738825" y="580205"/>
                  </a:lnTo>
                  <a:lnTo>
                    <a:pt x="1721739" y="538337"/>
                  </a:lnTo>
                  <a:lnTo>
                    <a:pt x="1702638" y="497551"/>
                  </a:lnTo>
                  <a:lnTo>
                    <a:pt x="1681585" y="457911"/>
                  </a:lnTo>
                  <a:lnTo>
                    <a:pt x="1658641" y="419478"/>
                  </a:lnTo>
                  <a:lnTo>
                    <a:pt x="1633869" y="382315"/>
                  </a:lnTo>
                  <a:lnTo>
                    <a:pt x="1607331" y="346483"/>
                  </a:lnTo>
                  <a:lnTo>
                    <a:pt x="1579089" y="312045"/>
                  </a:lnTo>
                  <a:lnTo>
                    <a:pt x="1549204" y="279063"/>
                  </a:lnTo>
                  <a:lnTo>
                    <a:pt x="1517740" y="247598"/>
                  </a:lnTo>
                  <a:lnTo>
                    <a:pt x="1484758" y="217714"/>
                  </a:lnTo>
                  <a:lnTo>
                    <a:pt x="1450320" y="189472"/>
                  </a:lnTo>
                  <a:lnTo>
                    <a:pt x="1414488" y="162933"/>
                  </a:lnTo>
                  <a:lnTo>
                    <a:pt x="1377325" y="138161"/>
                  </a:lnTo>
                  <a:lnTo>
                    <a:pt x="1338892" y="115218"/>
                  </a:lnTo>
                  <a:lnTo>
                    <a:pt x="1299252" y="94165"/>
                  </a:lnTo>
                  <a:lnTo>
                    <a:pt x="1258466" y="75064"/>
                  </a:lnTo>
                  <a:lnTo>
                    <a:pt x="1216597" y="57978"/>
                  </a:lnTo>
                  <a:lnTo>
                    <a:pt x="1173708" y="42968"/>
                  </a:lnTo>
                  <a:lnTo>
                    <a:pt x="1129859" y="30098"/>
                  </a:lnTo>
                  <a:lnTo>
                    <a:pt x="1085113" y="19428"/>
                  </a:lnTo>
                  <a:lnTo>
                    <a:pt x="1039532" y="11021"/>
                  </a:lnTo>
                  <a:lnTo>
                    <a:pt x="993178" y="4939"/>
                  </a:lnTo>
                  <a:lnTo>
                    <a:pt x="946114" y="1245"/>
                  </a:lnTo>
                  <a:lnTo>
                    <a:pt x="898401" y="0"/>
                  </a:lnTo>
                  <a:close/>
                </a:path>
              </a:pathLst>
            </a:custGeom>
            <a:solidFill>
              <a:srgbClr val="FF56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11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575;p89">
              <a:extLst>
                <a:ext uri="{FF2B5EF4-FFF2-40B4-BE49-F238E27FC236}">
                  <a16:creationId xmlns:a16="http://schemas.microsoft.com/office/drawing/2014/main" id="{818E7846-D862-4D13-9F97-EF7DC1FF5BA6}"/>
                </a:ext>
              </a:extLst>
            </p:cNvPr>
            <p:cNvSpPr/>
            <p:nvPr/>
          </p:nvSpPr>
          <p:spPr>
            <a:xfrm>
              <a:off x="11240589" y="9242871"/>
              <a:ext cx="426065" cy="479047"/>
            </a:xfrm>
            <a:custGeom>
              <a:avLst/>
              <a:gdLst/>
              <a:ahLst/>
              <a:cxnLst/>
              <a:rect l="l" t="t" r="r" b="b"/>
              <a:pathLst>
                <a:path w="951" h="1066" extrusionOk="0">
                  <a:moveTo>
                    <a:pt x="825" y="1066"/>
                  </a:moveTo>
                  <a:cubicBezTo>
                    <a:pt x="873" y="1065"/>
                    <a:pt x="912" y="1026"/>
                    <a:pt x="917" y="977"/>
                  </a:cubicBezTo>
                  <a:cubicBezTo>
                    <a:pt x="917" y="971"/>
                    <a:pt x="917" y="971"/>
                    <a:pt x="917" y="971"/>
                  </a:cubicBezTo>
                  <a:cubicBezTo>
                    <a:pt x="951" y="279"/>
                    <a:pt x="951" y="279"/>
                    <a:pt x="951" y="279"/>
                  </a:cubicBezTo>
                  <a:cubicBezTo>
                    <a:pt x="951" y="279"/>
                    <a:pt x="951" y="279"/>
                    <a:pt x="951" y="279"/>
                  </a:cubicBezTo>
                  <a:cubicBezTo>
                    <a:pt x="951" y="278"/>
                    <a:pt x="951" y="278"/>
                    <a:pt x="951" y="278"/>
                  </a:cubicBezTo>
                  <a:cubicBezTo>
                    <a:pt x="951" y="266"/>
                    <a:pt x="942" y="257"/>
                    <a:pt x="931" y="257"/>
                  </a:cubicBezTo>
                  <a:cubicBezTo>
                    <a:pt x="931" y="257"/>
                    <a:pt x="931" y="257"/>
                    <a:pt x="931" y="257"/>
                  </a:cubicBezTo>
                  <a:cubicBezTo>
                    <a:pt x="710" y="257"/>
                    <a:pt x="710" y="257"/>
                    <a:pt x="710" y="257"/>
                  </a:cubicBezTo>
                  <a:cubicBezTo>
                    <a:pt x="705" y="114"/>
                    <a:pt x="602" y="0"/>
                    <a:pt x="476" y="0"/>
                  </a:cubicBezTo>
                  <a:cubicBezTo>
                    <a:pt x="350" y="0"/>
                    <a:pt x="247" y="114"/>
                    <a:pt x="241" y="257"/>
                  </a:cubicBezTo>
                  <a:cubicBezTo>
                    <a:pt x="20" y="257"/>
                    <a:pt x="20" y="257"/>
                    <a:pt x="20" y="257"/>
                  </a:cubicBezTo>
                  <a:cubicBezTo>
                    <a:pt x="9" y="258"/>
                    <a:pt x="0" y="267"/>
                    <a:pt x="0" y="278"/>
                  </a:cubicBezTo>
                  <a:cubicBezTo>
                    <a:pt x="0" y="278"/>
                    <a:pt x="0" y="279"/>
                    <a:pt x="0" y="27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2" y="969"/>
                    <a:pt x="32" y="969"/>
                    <a:pt x="32" y="969"/>
                  </a:cubicBezTo>
                  <a:cubicBezTo>
                    <a:pt x="32" y="978"/>
                    <a:pt x="32" y="978"/>
                    <a:pt x="32" y="978"/>
                  </a:cubicBezTo>
                  <a:cubicBezTo>
                    <a:pt x="37" y="1026"/>
                    <a:pt x="72" y="1064"/>
                    <a:pt x="120" y="1066"/>
                  </a:cubicBezTo>
                  <a:cubicBezTo>
                    <a:pt x="120" y="1066"/>
                    <a:pt x="120" y="1066"/>
                    <a:pt x="120" y="1066"/>
                  </a:cubicBezTo>
                  <a:cubicBezTo>
                    <a:pt x="821" y="1066"/>
                    <a:pt x="821" y="1066"/>
                    <a:pt x="821" y="1066"/>
                  </a:cubicBezTo>
                  <a:lnTo>
                    <a:pt x="825" y="1066"/>
                  </a:lnTo>
                  <a:close/>
                  <a:moveTo>
                    <a:pt x="476" y="62"/>
                  </a:moveTo>
                  <a:cubicBezTo>
                    <a:pt x="568" y="62"/>
                    <a:pt x="642" y="149"/>
                    <a:pt x="646" y="257"/>
                  </a:cubicBezTo>
                  <a:cubicBezTo>
                    <a:pt x="305" y="257"/>
                    <a:pt x="305" y="257"/>
                    <a:pt x="305" y="257"/>
                  </a:cubicBezTo>
                  <a:cubicBezTo>
                    <a:pt x="309" y="149"/>
                    <a:pt x="384" y="62"/>
                    <a:pt x="476" y="62"/>
                  </a:cubicBezTo>
                  <a:close/>
                  <a:moveTo>
                    <a:pt x="650" y="798"/>
                  </a:moveTo>
                  <a:cubicBezTo>
                    <a:pt x="644" y="849"/>
                    <a:pt x="612" y="890"/>
                    <a:pt x="564" y="911"/>
                  </a:cubicBezTo>
                  <a:cubicBezTo>
                    <a:pt x="537" y="922"/>
                    <a:pt x="501" y="928"/>
                    <a:pt x="472" y="926"/>
                  </a:cubicBezTo>
                  <a:cubicBezTo>
                    <a:pt x="428" y="925"/>
                    <a:pt x="386" y="914"/>
                    <a:pt x="347" y="894"/>
                  </a:cubicBezTo>
                  <a:cubicBezTo>
                    <a:pt x="333" y="887"/>
                    <a:pt x="312" y="873"/>
                    <a:pt x="297" y="860"/>
                  </a:cubicBezTo>
                  <a:cubicBezTo>
                    <a:pt x="293" y="857"/>
                    <a:pt x="292" y="854"/>
                    <a:pt x="295" y="851"/>
                  </a:cubicBezTo>
                  <a:cubicBezTo>
                    <a:pt x="296" y="849"/>
                    <a:pt x="299" y="845"/>
                    <a:pt x="305" y="836"/>
                  </a:cubicBezTo>
                  <a:cubicBezTo>
                    <a:pt x="313" y="824"/>
                    <a:pt x="314" y="822"/>
                    <a:pt x="315" y="821"/>
                  </a:cubicBezTo>
                  <a:cubicBezTo>
                    <a:pt x="318" y="817"/>
                    <a:pt x="322" y="816"/>
                    <a:pt x="327" y="820"/>
                  </a:cubicBezTo>
                  <a:cubicBezTo>
                    <a:pt x="327" y="820"/>
                    <a:pt x="327" y="820"/>
                    <a:pt x="327" y="820"/>
                  </a:cubicBezTo>
                  <a:cubicBezTo>
                    <a:pt x="328" y="821"/>
                    <a:pt x="328" y="821"/>
                    <a:pt x="330" y="822"/>
                  </a:cubicBezTo>
                  <a:cubicBezTo>
                    <a:pt x="332" y="824"/>
                    <a:pt x="333" y="824"/>
                    <a:pt x="333" y="825"/>
                  </a:cubicBezTo>
                  <a:cubicBezTo>
                    <a:pt x="375" y="857"/>
                    <a:pt x="423" y="876"/>
                    <a:pt x="472" y="878"/>
                  </a:cubicBezTo>
                  <a:cubicBezTo>
                    <a:pt x="541" y="877"/>
                    <a:pt x="590" y="846"/>
                    <a:pt x="599" y="800"/>
                  </a:cubicBezTo>
                  <a:cubicBezTo>
                    <a:pt x="608" y="748"/>
                    <a:pt x="567" y="704"/>
                    <a:pt x="488" y="679"/>
                  </a:cubicBezTo>
                  <a:cubicBezTo>
                    <a:pt x="463" y="671"/>
                    <a:pt x="400" y="646"/>
                    <a:pt x="388" y="639"/>
                  </a:cubicBezTo>
                  <a:cubicBezTo>
                    <a:pt x="334" y="607"/>
                    <a:pt x="308" y="566"/>
                    <a:pt x="312" y="514"/>
                  </a:cubicBezTo>
                  <a:cubicBezTo>
                    <a:pt x="317" y="443"/>
                    <a:pt x="384" y="390"/>
                    <a:pt x="468" y="390"/>
                  </a:cubicBezTo>
                  <a:cubicBezTo>
                    <a:pt x="506" y="389"/>
                    <a:pt x="543" y="397"/>
                    <a:pt x="580" y="412"/>
                  </a:cubicBezTo>
                  <a:cubicBezTo>
                    <a:pt x="592" y="418"/>
                    <a:pt x="615" y="430"/>
                    <a:pt x="623" y="436"/>
                  </a:cubicBezTo>
                  <a:cubicBezTo>
                    <a:pt x="628" y="439"/>
                    <a:pt x="628" y="443"/>
                    <a:pt x="626" y="447"/>
                  </a:cubicBezTo>
                  <a:cubicBezTo>
                    <a:pt x="624" y="450"/>
                    <a:pt x="622" y="453"/>
                    <a:pt x="617" y="461"/>
                  </a:cubicBezTo>
                  <a:cubicBezTo>
                    <a:pt x="617" y="462"/>
                    <a:pt x="617" y="462"/>
                    <a:pt x="617" y="462"/>
                  </a:cubicBezTo>
                  <a:cubicBezTo>
                    <a:pt x="610" y="472"/>
                    <a:pt x="610" y="472"/>
                    <a:pt x="608" y="475"/>
                  </a:cubicBezTo>
                  <a:cubicBezTo>
                    <a:pt x="606" y="479"/>
                    <a:pt x="603" y="479"/>
                    <a:pt x="598" y="476"/>
                  </a:cubicBezTo>
                  <a:cubicBezTo>
                    <a:pt x="559" y="450"/>
                    <a:pt x="517" y="437"/>
                    <a:pt x="469" y="436"/>
                  </a:cubicBezTo>
                  <a:cubicBezTo>
                    <a:pt x="411" y="438"/>
                    <a:pt x="367" y="472"/>
                    <a:pt x="364" y="519"/>
                  </a:cubicBezTo>
                  <a:cubicBezTo>
                    <a:pt x="363" y="562"/>
                    <a:pt x="395" y="593"/>
                    <a:pt x="465" y="617"/>
                  </a:cubicBezTo>
                  <a:cubicBezTo>
                    <a:pt x="606" y="662"/>
                    <a:pt x="660" y="715"/>
                    <a:pt x="650" y="7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34275" tIns="17125" rIns="34275" bIns="171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0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4" name="Google Shape;576;p89">
            <a:extLst>
              <a:ext uri="{FF2B5EF4-FFF2-40B4-BE49-F238E27FC236}">
                <a16:creationId xmlns:a16="http://schemas.microsoft.com/office/drawing/2014/main" id="{DFE517C7-04E9-4205-ABB4-4114C9859BF5}"/>
              </a:ext>
            </a:extLst>
          </p:cNvPr>
          <p:cNvCxnSpPr/>
          <p:nvPr/>
        </p:nvCxnSpPr>
        <p:spPr>
          <a:xfrm>
            <a:off x="980167" y="4861184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" name="Google Shape;577;p89">
            <a:extLst>
              <a:ext uri="{FF2B5EF4-FFF2-40B4-BE49-F238E27FC236}">
                <a16:creationId xmlns:a16="http://schemas.microsoft.com/office/drawing/2014/main" id="{E1B5EEDE-22AE-4B6B-99A0-C0EDAE5CA714}"/>
              </a:ext>
            </a:extLst>
          </p:cNvPr>
          <p:cNvCxnSpPr/>
          <p:nvPr/>
        </p:nvCxnSpPr>
        <p:spPr>
          <a:xfrm>
            <a:off x="980167" y="5149216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578;p89">
            <a:extLst>
              <a:ext uri="{FF2B5EF4-FFF2-40B4-BE49-F238E27FC236}">
                <a16:creationId xmlns:a16="http://schemas.microsoft.com/office/drawing/2014/main" id="{274286CD-8D07-4784-A4DC-ED242B9A45F9}"/>
              </a:ext>
            </a:extLst>
          </p:cNvPr>
          <p:cNvSpPr txBox="1"/>
          <p:nvPr/>
        </p:nvSpPr>
        <p:spPr>
          <a:xfrm>
            <a:off x="1006654" y="4923689"/>
            <a:ext cx="439800" cy="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No.1</a:t>
            </a:r>
            <a:endParaRPr sz="1650" b="1" i="0" u="none" strike="noStrike" cap="none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579;p89">
            <a:extLst>
              <a:ext uri="{FF2B5EF4-FFF2-40B4-BE49-F238E27FC236}">
                <a16:creationId xmlns:a16="http://schemas.microsoft.com/office/drawing/2014/main" id="{9F45569B-2CD0-44DE-90F3-266557C65F56}"/>
              </a:ext>
            </a:extLst>
          </p:cNvPr>
          <p:cNvSpPr txBox="1"/>
          <p:nvPr/>
        </p:nvSpPr>
        <p:spPr>
          <a:xfrm>
            <a:off x="1372653" y="5004061"/>
            <a:ext cx="439800" cy="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5" b="0" i="0" u="none" strike="noStrike" cap="none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게임 이익 기준</a:t>
            </a:r>
            <a:endParaRPr sz="525" b="0" i="0" u="none" strike="noStrike" cap="none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580;p89">
            <a:extLst>
              <a:ext uri="{FF2B5EF4-FFF2-40B4-BE49-F238E27FC236}">
                <a16:creationId xmlns:a16="http://schemas.microsoft.com/office/drawing/2014/main" id="{1397BED5-2288-4125-96B6-67CF8F5FE563}"/>
              </a:ext>
            </a:extLst>
          </p:cNvPr>
          <p:cNvSpPr txBox="1"/>
          <p:nvPr/>
        </p:nvSpPr>
        <p:spPr>
          <a:xfrm>
            <a:off x="967044" y="5236399"/>
            <a:ext cx="9678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대표작 </a:t>
            </a:r>
            <a:r>
              <a:rPr lang="en" sz="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Free Fire</a:t>
            </a:r>
            <a:r>
              <a:rPr lang="en" sz="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로 2019년 2분기에 전 세계 게임 다운로드 랭킹 3위 기록</a:t>
            </a:r>
            <a:endParaRPr/>
          </a:p>
        </p:txBody>
      </p:sp>
      <p:sp>
        <p:nvSpPr>
          <p:cNvPr id="39" name="Google Shape;581;p89">
            <a:extLst>
              <a:ext uri="{FF2B5EF4-FFF2-40B4-BE49-F238E27FC236}">
                <a16:creationId xmlns:a16="http://schemas.microsoft.com/office/drawing/2014/main" id="{3A7710F5-40F9-416E-936B-AD542D9A0926}"/>
              </a:ext>
            </a:extLst>
          </p:cNvPr>
          <p:cNvSpPr/>
          <p:nvPr/>
        </p:nvSpPr>
        <p:spPr>
          <a:xfrm>
            <a:off x="1138656" y="5608220"/>
            <a:ext cx="624600" cy="144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6447"/>
              </a:gs>
              <a:gs pos="100000">
                <a:srgbClr val="F88F5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582;p89">
            <a:extLst>
              <a:ext uri="{FF2B5EF4-FFF2-40B4-BE49-F238E27FC236}">
                <a16:creationId xmlns:a16="http://schemas.microsoft.com/office/drawing/2014/main" id="{BB592986-39EE-463F-8214-4105007FAE7F}"/>
              </a:ext>
            </a:extLst>
          </p:cNvPr>
          <p:cNvSpPr txBox="1"/>
          <p:nvPr/>
        </p:nvSpPr>
        <p:spPr>
          <a:xfrm>
            <a:off x="1143897" y="5639872"/>
            <a:ext cx="614100" cy="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75" rIns="0" bIns="0" anchor="t" anchorCtr="0">
            <a:spAutoFit/>
          </a:bodyPr>
          <a:lstStyle/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2009년 5월 출시</a:t>
            </a:r>
            <a:endParaRPr sz="52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583;p89">
            <a:extLst>
              <a:ext uri="{FF2B5EF4-FFF2-40B4-BE49-F238E27FC236}">
                <a16:creationId xmlns:a16="http://schemas.microsoft.com/office/drawing/2014/main" id="{F9E63226-1BC7-4753-9D00-3B25839424AB}"/>
              </a:ext>
            </a:extLst>
          </p:cNvPr>
          <p:cNvCxnSpPr/>
          <p:nvPr/>
        </p:nvCxnSpPr>
        <p:spPr>
          <a:xfrm>
            <a:off x="3980531" y="4862962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" name="Google Shape;584;p89">
            <a:extLst>
              <a:ext uri="{FF2B5EF4-FFF2-40B4-BE49-F238E27FC236}">
                <a16:creationId xmlns:a16="http://schemas.microsoft.com/office/drawing/2014/main" id="{7EF5FFA0-5DAE-43B0-A51E-536639367ACE}"/>
              </a:ext>
            </a:extLst>
          </p:cNvPr>
          <p:cNvCxnSpPr/>
          <p:nvPr/>
        </p:nvCxnSpPr>
        <p:spPr>
          <a:xfrm>
            <a:off x="3980531" y="5150995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585;p89">
            <a:extLst>
              <a:ext uri="{FF2B5EF4-FFF2-40B4-BE49-F238E27FC236}">
                <a16:creationId xmlns:a16="http://schemas.microsoft.com/office/drawing/2014/main" id="{A98BF501-EEC0-491C-AB4A-2DAED32D105C}"/>
              </a:ext>
            </a:extLst>
          </p:cNvPr>
          <p:cNvSpPr txBox="1"/>
          <p:nvPr/>
        </p:nvSpPr>
        <p:spPr>
          <a:xfrm>
            <a:off x="4007018" y="4925467"/>
            <a:ext cx="439800" cy="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No.1</a:t>
            </a:r>
            <a:endParaRPr sz="1650" b="1" i="0" u="none" strike="noStrike" cap="none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586;p89">
            <a:extLst>
              <a:ext uri="{FF2B5EF4-FFF2-40B4-BE49-F238E27FC236}">
                <a16:creationId xmlns:a16="http://schemas.microsoft.com/office/drawing/2014/main" id="{4ADE5E6F-983E-4578-B367-16DDE603F952}"/>
              </a:ext>
            </a:extLst>
          </p:cNvPr>
          <p:cNvSpPr txBox="1"/>
          <p:nvPr/>
        </p:nvSpPr>
        <p:spPr>
          <a:xfrm>
            <a:off x="4373034" y="4940476"/>
            <a:ext cx="715800" cy="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5" b="0" i="0" u="none" strike="noStrike" cap="none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SEA </a:t>
            </a:r>
            <a:endParaRPr/>
          </a:p>
          <a:p>
            <a:pPr marL="216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5" b="0" i="0" u="none" strike="noStrike" cap="none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전체 주문건 기준</a:t>
            </a:r>
            <a:endParaRPr sz="525" b="0" i="0" u="none" strike="noStrike" cap="none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587;p89">
            <a:extLst>
              <a:ext uri="{FF2B5EF4-FFF2-40B4-BE49-F238E27FC236}">
                <a16:creationId xmlns:a16="http://schemas.microsoft.com/office/drawing/2014/main" id="{77BF8AE1-BD53-4F8A-AF25-44D2BD7EBC05}"/>
              </a:ext>
            </a:extLst>
          </p:cNvPr>
          <p:cNvSpPr txBox="1"/>
          <p:nvPr/>
        </p:nvSpPr>
        <p:spPr>
          <a:xfrm>
            <a:off x="3967404" y="5238176"/>
            <a:ext cx="10434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2020도 전 세계 C2C </a:t>
            </a:r>
            <a:endParaRPr/>
          </a:p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시장 내 앱 다운로드 순위에서 Shopee가 </a:t>
            </a:r>
            <a:r>
              <a:rPr lang="en" sz="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1위 </a:t>
            </a:r>
            <a:r>
              <a:rPr lang="en" sz="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기록</a:t>
            </a:r>
            <a:endParaRPr/>
          </a:p>
        </p:txBody>
      </p:sp>
      <p:sp>
        <p:nvSpPr>
          <p:cNvPr id="46" name="Google Shape;588;p89">
            <a:extLst>
              <a:ext uri="{FF2B5EF4-FFF2-40B4-BE49-F238E27FC236}">
                <a16:creationId xmlns:a16="http://schemas.microsoft.com/office/drawing/2014/main" id="{A5B42F89-9231-4C61-A208-C0169F1CADC3}"/>
              </a:ext>
            </a:extLst>
          </p:cNvPr>
          <p:cNvSpPr/>
          <p:nvPr/>
        </p:nvSpPr>
        <p:spPr>
          <a:xfrm>
            <a:off x="4139020" y="5609997"/>
            <a:ext cx="624600" cy="144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6447"/>
              </a:gs>
              <a:gs pos="100000">
                <a:srgbClr val="F88F5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589;p89">
            <a:extLst>
              <a:ext uri="{FF2B5EF4-FFF2-40B4-BE49-F238E27FC236}">
                <a16:creationId xmlns:a16="http://schemas.microsoft.com/office/drawing/2014/main" id="{BD5E4EEB-130D-4CF1-B403-3436ABAF961C}"/>
              </a:ext>
            </a:extLst>
          </p:cNvPr>
          <p:cNvSpPr txBox="1"/>
          <p:nvPr/>
        </p:nvSpPr>
        <p:spPr>
          <a:xfrm>
            <a:off x="4144261" y="5641650"/>
            <a:ext cx="614100" cy="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75" rIns="0" bIns="0" anchor="t" anchorCtr="0">
            <a:spAutoFit/>
          </a:bodyPr>
          <a:lstStyle/>
          <a:p>
            <a:pPr marL="216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2015년 6월 출시</a:t>
            </a:r>
            <a:endParaRPr sz="52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Google Shape;590;p89">
            <a:extLst>
              <a:ext uri="{FF2B5EF4-FFF2-40B4-BE49-F238E27FC236}">
                <a16:creationId xmlns:a16="http://schemas.microsoft.com/office/drawing/2014/main" id="{E1659315-0D76-4A66-BFE9-BD5DE2C02BBD}"/>
              </a:ext>
            </a:extLst>
          </p:cNvPr>
          <p:cNvGrpSpPr/>
          <p:nvPr/>
        </p:nvGrpSpPr>
        <p:grpSpPr>
          <a:xfrm>
            <a:off x="5451861" y="3011414"/>
            <a:ext cx="2717552" cy="2724091"/>
            <a:chOff x="14136688" y="5044806"/>
            <a:chExt cx="7248738" cy="7057231"/>
          </a:xfrm>
        </p:grpSpPr>
        <p:sp>
          <p:nvSpPr>
            <p:cNvPr id="49" name="Google Shape;591;p89">
              <a:extLst>
                <a:ext uri="{FF2B5EF4-FFF2-40B4-BE49-F238E27FC236}">
                  <a16:creationId xmlns:a16="http://schemas.microsoft.com/office/drawing/2014/main" id="{2D217CA2-994C-4FCD-BBCA-A24C19321470}"/>
                </a:ext>
              </a:extLst>
            </p:cNvPr>
            <p:cNvSpPr/>
            <p:nvPr/>
          </p:nvSpPr>
          <p:spPr>
            <a:xfrm>
              <a:off x="14398125" y="5315737"/>
              <a:ext cx="6987300" cy="6786300"/>
            </a:xfrm>
            <a:prstGeom prst="rect">
              <a:avLst/>
            </a:prstGeom>
            <a:noFill/>
            <a:ln w="53975" cap="flat" cmpd="sng">
              <a:solidFill>
                <a:srgbClr val="FF58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2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" name="Google Shape;592;p89">
              <a:extLst>
                <a:ext uri="{FF2B5EF4-FFF2-40B4-BE49-F238E27FC236}">
                  <a16:creationId xmlns:a16="http://schemas.microsoft.com/office/drawing/2014/main" id="{176A7DC6-2977-41A4-BA5D-4BE9E42835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136688" y="5044806"/>
              <a:ext cx="6994613" cy="67863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" name="Google Shape;593;p89">
            <a:extLst>
              <a:ext uri="{FF2B5EF4-FFF2-40B4-BE49-F238E27FC236}">
                <a16:creationId xmlns:a16="http://schemas.microsoft.com/office/drawing/2014/main" id="{2E39D341-5449-48B0-94BE-3138661DE82E}"/>
              </a:ext>
            </a:extLst>
          </p:cNvPr>
          <p:cNvSpPr txBox="1"/>
          <p:nvPr/>
        </p:nvSpPr>
        <p:spPr>
          <a:xfrm>
            <a:off x="1432445" y="2186297"/>
            <a:ext cx="2142000" cy="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2166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0" u="none" strike="noStrike" cap="none">
                <a:solidFill>
                  <a:srgbClr val="3F3F3F"/>
                </a:solidFill>
                <a:latin typeface="Nanum Gothic"/>
                <a:ea typeface="Nanum Gothic"/>
                <a:cs typeface="Nanum Gothic"/>
                <a:sym typeface="Nanum Gothic"/>
              </a:rPr>
              <a:t>동남아시아 시장 특화 플랫폼, Shopee</a:t>
            </a:r>
            <a:endParaRPr/>
          </a:p>
        </p:txBody>
      </p:sp>
      <p:sp>
        <p:nvSpPr>
          <p:cNvPr id="52" name="Google Shape;594;p89">
            <a:extLst>
              <a:ext uri="{FF2B5EF4-FFF2-40B4-BE49-F238E27FC236}">
                <a16:creationId xmlns:a16="http://schemas.microsoft.com/office/drawing/2014/main" id="{B4747F97-820C-417A-B596-864739F5EE5F}"/>
              </a:ext>
            </a:extLst>
          </p:cNvPr>
          <p:cNvSpPr/>
          <p:nvPr/>
        </p:nvSpPr>
        <p:spPr>
          <a:xfrm>
            <a:off x="2305731" y="4201780"/>
            <a:ext cx="1285500" cy="16533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" name="Google Shape;595;p89">
            <a:extLst>
              <a:ext uri="{FF2B5EF4-FFF2-40B4-BE49-F238E27FC236}">
                <a16:creationId xmlns:a16="http://schemas.microsoft.com/office/drawing/2014/main" id="{432AA60B-9947-4A46-A6BA-A68798489D0F}"/>
              </a:ext>
            </a:extLst>
          </p:cNvPr>
          <p:cNvCxnSpPr/>
          <p:nvPr/>
        </p:nvCxnSpPr>
        <p:spPr>
          <a:xfrm>
            <a:off x="2477638" y="4847361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4" name="Google Shape;596;p89">
            <a:extLst>
              <a:ext uri="{FF2B5EF4-FFF2-40B4-BE49-F238E27FC236}">
                <a16:creationId xmlns:a16="http://schemas.microsoft.com/office/drawing/2014/main" id="{4E75A427-DA97-4633-93A7-BDB946D0BE33}"/>
              </a:ext>
            </a:extLst>
          </p:cNvPr>
          <p:cNvCxnSpPr/>
          <p:nvPr/>
        </p:nvCxnSpPr>
        <p:spPr>
          <a:xfrm>
            <a:off x="2477638" y="5135429"/>
            <a:ext cx="941700" cy="0"/>
          </a:xfrm>
          <a:prstGeom prst="straightConnector1">
            <a:avLst/>
          </a:prstGeom>
          <a:noFill/>
          <a:ln w="25400" cap="flat" cmpd="sng">
            <a:solidFill>
              <a:srgbClr val="FF582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97;p89">
            <a:extLst>
              <a:ext uri="{FF2B5EF4-FFF2-40B4-BE49-F238E27FC236}">
                <a16:creationId xmlns:a16="http://schemas.microsoft.com/office/drawing/2014/main" id="{BE9A9323-8BA5-4D98-9AA6-80ADE3B7CCD9}"/>
              </a:ext>
            </a:extLst>
          </p:cNvPr>
          <p:cNvSpPr txBox="1"/>
          <p:nvPr/>
        </p:nvSpPr>
        <p:spPr>
          <a:xfrm>
            <a:off x="2511850" y="4909872"/>
            <a:ext cx="439800" cy="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No.1</a:t>
            </a:r>
            <a:endParaRPr sz="1700" b="1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98;p89">
            <a:extLst>
              <a:ext uri="{FF2B5EF4-FFF2-40B4-BE49-F238E27FC236}">
                <a16:creationId xmlns:a16="http://schemas.microsoft.com/office/drawing/2014/main" id="{2BC2F22C-54EA-4219-AF7F-72045CE1CBC4}"/>
              </a:ext>
            </a:extLst>
          </p:cNvPr>
          <p:cNvSpPr txBox="1"/>
          <p:nvPr/>
        </p:nvSpPr>
        <p:spPr>
          <a:xfrm>
            <a:off x="2877906" y="4926676"/>
            <a:ext cx="639300" cy="1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FF5821"/>
                </a:solidFill>
                <a:latin typeface="Arial"/>
                <a:ea typeface="Arial"/>
                <a:cs typeface="Arial"/>
                <a:sym typeface="Arial"/>
              </a:rPr>
              <a:t>SEA GTV에 기반한 eWallet 플랫폼</a:t>
            </a:r>
            <a:endParaRPr sz="500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99;p89">
            <a:extLst>
              <a:ext uri="{FF2B5EF4-FFF2-40B4-BE49-F238E27FC236}">
                <a16:creationId xmlns:a16="http://schemas.microsoft.com/office/drawing/2014/main" id="{EAC5DE98-1BF1-46A6-B6B0-A51FEE2FEFB6}"/>
              </a:ext>
            </a:extLst>
          </p:cNvPr>
          <p:cNvSpPr txBox="1"/>
          <p:nvPr/>
        </p:nvSpPr>
        <p:spPr>
          <a:xfrm>
            <a:off x="2464515" y="5222625"/>
            <a:ext cx="968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페이먼트 채널  </a:t>
            </a:r>
            <a:r>
              <a:rPr lang="en" sz="600" b="1">
                <a:solidFill>
                  <a:srgbClr val="3F3F3F"/>
                </a:solidFill>
              </a:rPr>
              <a:t>SeaMoney</a:t>
            </a:r>
            <a:r>
              <a:rPr lang="en" sz="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와</a:t>
            </a:r>
            <a:endParaRPr sz="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e-finance 서비스 제공</a:t>
            </a:r>
            <a:endParaRPr sz="1100"/>
          </a:p>
        </p:txBody>
      </p:sp>
      <p:sp>
        <p:nvSpPr>
          <p:cNvPr id="58" name="Google Shape;600;p89">
            <a:extLst>
              <a:ext uri="{FF2B5EF4-FFF2-40B4-BE49-F238E27FC236}">
                <a16:creationId xmlns:a16="http://schemas.microsoft.com/office/drawing/2014/main" id="{5D8DBA72-9B59-4E36-B8C2-BAFD0F95F227}"/>
              </a:ext>
            </a:extLst>
          </p:cNvPr>
          <p:cNvSpPr/>
          <p:nvPr/>
        </p:nvSpPr>
        <p:spPr>
          <a:xfrm>
            <a:off x="2636148" y="5594492"/>
            <a:ext cx="624600" cy="144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6447"/>
              </a:gs>
              <a:gs pos="100000">
                <a:srgbClr val="F88F53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601;p89">
            <a:extLst>
              <a:ext uri="{FF2B5EF4-FFF2-40B4-BE49-F238E27FC236}">
                <a16:creationId xmlns:a16="http://schemas.microsoft.com/office/drawing/2014/main" id="{3FF0E905-355D-4A73-93AB-93982CA8CF1D}"/>
              </a:ext>
            </a:extLst>
          </p:cNvPr>
          <p:cNvSpPr txBox="1"/>
          <p:nvPr/>
        </p:nvSpPr>
        <p:spPr>
          <a:xfrm>
            <a:off x="2641390" y="5626149"/>
            <a:ext cx="614100" cy="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2014년 4월 출시</a:t>
            </a:r>
            <a:endParaRPr sz="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2;p89">
            <a:extLst>
              <a:ext uri="{FF2B5EF4-FFF2-40B4-BE49-F238E27FC236}">
                <a16:creationId xmlns:a16="http://schemas.microsoft.com/office/drawing/2014/main" id="{29B692BB-DF25-4688-B0C3-A8E4D3C15EC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0617" y="4353826"/>
            <a:ext cx="395883" cy="41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951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23" name="Google Shape;550;p89">
            <a:extLst>
              <a:ext uri="{FF2B5EF4-FFF2-40B4-BE49-F238E27FC236}">
                <a16:creationId xmlns:a16="http://schemas.microsoft.com/office/drawing/2014/main" id="{3CF95F4D-26B4-4A7E-9CFA-6A4E3FCC46E9}"/>
              </a:ext>
            </a:extLst>
          </p:cNvPr>
          <p:cNvSpPr txBox="1">
            <a:spLocks/>
          </p:cNvSpPr>
          <p:nvPr/>
        </p:nvSpPr>
        <p:spPr>
          <a:xfrm>
            <a:off x="585905" y="842218"/>
            <a:ext cx="8172600" cy="11568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역직구와 </a:t>
            </a:r>
            <a:r>
              <a:rPr lang="ko-KR" altLang="en-US" sz="24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해외직판을</a:t>
            </a: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 같이 가져가야 하는 이유</a:t>
            </a:r>
            <a:endParaRPr lang="en-US" altLang="ko-KR" sz="24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메이드 브랜드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054ADF8-9A32-45EF-9026-791CE184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466" y="2085763"/>
            <a:ext cx="6682197" cy="478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72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58516EC-63F1-2F5A-3130-F02C03414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176337"/>
            <a:ext cx="91249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29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E7F4E0-220B-D91F-26CD-9BB72BE4F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44" y="2060848"/>
            <a:ext cx="6624736" cy="381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20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5D00A0-2E1E-F518-1C7D-0C6F79974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196752"/>
            <a:ext cx="55626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72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9244502-021E-3DB3-3D50-FD2BFC76B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340768"/>
            <a:ext cx="605790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91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F620CF2F-548B-4A08-90E1-F000D5572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42672"/>
            <a:ext cx="4296957" cy="533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550;p89">
            <a:extLst>
              <a:ext uri="{FF2B5EF4-FFF2-40B4-BE49-F238E27FC236}">
                <a16:creationId xmlns:a16="http://schemas.microsoft.com/office/drawing/2014/main" id="{88E043DF-6A85-45F1-B424-B7F9A3439A5B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2019</a:t>
            </a:r>
            <a:r>
              <a:rPr lang="ko-KR" altLang="en-US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년 점유율</a:t>
            </a:r>
          </a:p>
        </p:txBody>
      </p:sp>
    </p:spTree>
    <p:extLst>
      <p:ext uri="{BB962C8B-B14F-4D97-AF65-F5344CB8AC3E}">
        <p14:creationId xmlns:p14="http://schemas.microsoft.com/office/powerpoint/2010/main" val="422277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7" name="Google Shape;550;p89">
            <a:extLst>
              <a:ext uri="{FF2B5EF4-FFF2-40B4-BE49-F238E27FC236}">
                <a16:creationId xmlns:a16="http://schemas.microsoft.com/office/drawing/2014/main" id="{0C05B971-5EE5-4C74-AD1D-2FA43EAFE467}"/>
              </a:ext>
            </a:extLst>
          </p:cNvPr>
          <p:cNvSpPr txBox="1">
            <a:spLocks/>
          </p:cNvSpPr>
          <p:nvPr/>
        </p:nvSpPr>
        <p:spPr>
          <a:xfrm>
            <a:off x="583938" y="132522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2021</a:t>
            </a:r>
            <a:r>
              <a:rPr lang="ko-KR" altLang="en-US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년 점유율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E64A6F-7402-1BD7-1663-2BC29CABB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980728"/>
            <a:ext cx="4912448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50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마켓의 특징 및 소개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Google Shape;608;p90">
            <a:extLst>
              <a:ext uri="{FF2B5EF4-FFF2-40B4-BE49-F238E27FC236}">
                <a16:creationId xmlns:a16="http://schemas.microsoft.com/office/drawing/2014/main" id="{C26CE0F9-DED1-4B9C-9286-21F2BC01040F}"/>
              </a:ext>
            </a:extLst>
          </p:cNvPr>
          <p:cNvSpPr/>
          <p:nvPr/>
        </p:nvSpPr>
        <p:spPr>
          <a:xfrm>
            <a:off x="835947" y="1567408"/>
            <a:ext cx="7229400" cy="617400"/>
          </a:xfrm>
          <a:prstGeom prst="rect">
            <a:avLst/>
          </a:prstGeom>
          <a:solidFill>
            <a:srgbClr val="FF5821">
              <a:alpha val="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609;p90">
            <a:extLst>
              <a:ext uri="{FF2B5EF4-FFF2-40B4-BE49-F238E27FC236}">
                <a16:creationId xmlns:a16="http://schemas.microsoft.com/office/drawing/2014/main" id="{3E68C5F2-267B-4D4E-8C22-C482CFCC6512}"/>
              </a:ext>
            </a:extLst>
          </p:cNvPr>
          <p:cNvSpPr txBox="1"/>
          <p:nvPr/>
        </p:nvSpPr>
        <p:spPr>
          <a:xfrm>
            <a:off x="899592" y="1196752"/>
            <a:ext cx="68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0" u="none" strike="noStrike" cap="none">
                <a:solidFill>
                  <a:srgbClr val="FF5821"/>
                </a:solidFill>
                <a:latin typeface="Nanum Gothic"/>
                <a:ea typeface="Nanum Gothic"/>
                <a:cs typeface="Nanum Gothic"/>
                <a:sym typeface="Nanum Gothic"/>
              </a:rPr>
              <a:t>Shopee 성과 - “동남아 최고 이커머스 앱” 3관왕 등극</a:t>
            </a:r>
            <a:endParaRPr sz="1600" b="1" i="0" u="none" strike="noStrike" cap="none">
              <a:solidFill>
                <a:srgbClr val="FF5821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58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610;p90">
            <a:extLst>
              <a:ext uri="{FF2B5EF4-FFF2-40B4-BE49-F238E27FC236}">
                <a16:creationId xmlns:a16="http://schemas.microsoft.com/office/drawing/2014/main" id="{4B621309-2702-435A-90E2-7106532D8EAE}"/>
              </a:ext>
            </a:extLst>
          </p:cNvPr>
          <p:cNvSpPr/>
          <p:nvPr/>
        </p:nvSpPr>
        <p:spPr>
          <a:xfrm rot="10800000">
            <a:off x="7864619" y="1984167"/>
            <a:ext cx="200634" cy="200634"/>
          </a:xfrm>
          <a:custGeom>
            <a:avLst/>
            <a:gdLst/>
            <a:ahLst/>
            <a:cxnLst/>
            <a:rect l="l" t="t" r="r" b="b"/>
            <a:pathLst>
              <a:path w="1058" h="1058" extrusionOk="0">
                <a:moveTo>
                  <a:pt x="0" y="1058"/>
                </a:moveTo>
                <a:lnTo>
                  <a:pt x="0" y="0"/>
                </a:lnTo>
                <a:lnTo>
                  <a:pt x="1058" y="0"/>
                </a:lnTo>
              </a:path>
            </a:pathLst>
          </a:custGeom>
          <a:noFill/>
          <a:ln w="77775" cap="flat" cmpd="sng">
            <a:solidFill>
              <a:srgbClr val="FF571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611;p90">
            <a:extLst>
              <a:ext uri="{FF2B5EF4-FFF2-40B4-BE49-F238E27FC236}">
                <a16:creationId xmlns:a16="http://schemas.microsoft.com/office/drawing/2014/main" id="{F174C6C8-3E59-4332-86EA-70F4629C6DB2}"/>
              </a:ext>
            </a:extLst>
          </p:cNvPr>
          <p:cNvSpPr/>
          <p:nvPr/>
        </p:nvSpPr>
        <p:spPr>
          <a:xfrm>
            <a:off x="835947" y="1567409"/>
            <a:ext cx="200634" cy="200634"/>
          </a:xfrm>
          <a:custGeom>
            <a:avLst/>
            <a:gdLst/>
            <a:ahLst/>
            <a:cxnLst/>
            <a:rect l="l" t="t" r="r" b="b"/>
            <a:pathLst>
              <a:path w="1058" h="1058" extrusionOk="0">
                <a:moveTo>
                  <a:pt x="0" y="1058"/>
                </a:moveTo>
                <a:lnTo>
                  <a:pt x="0" y="0"/>
                </a:lnTo>
                <a:lnTo>
                  <a:pt x="1058" y="0"/>
                </a:lnTo>
              </a:path>
            </a:pathLst>
          </a:custGeom>
          <a:noFill/>
          <a:ln w="77775" cap="flat" cmpd="sng">
            <a:solidFill>
              <a:srgbClr val="FF571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612;p90">
            <a:extLst>
              <a:ext uri="{FF2B5EF4-FFF2-40B4-BE49-F238E27FC236}">
                <a16:creationId xmlns:a16="http://schemas.microsoft.com/office/drawing/2014/main" id="{2CB1A16E-B549-4F77-8E8C-8B500D1E6015}"/>
              </a:ext>
            </a:extLst>
          </p:cNvPr>
          <p:cNvSpPr/>
          <p:nvPr/>
        </p:nvSpPr>
        <p:spPr>
          <a:xfrm>
            <a:off x="829360" y="2492305"/>
            <a:ext cx="7236000" cy="29769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5" b="0" i="0" u="none" strike="noStrike" cap="none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13;p90">
            <a:extLst>
              <a:ext uri="{FF2B5EF4-FFF2-40B4-BE49-F238E27FC236}">
                <a16:creationId xmlns:a16="http://schemas.microsoft.com/office/drawing/2014/main" id="{FA19C2F3-7200-40C3-B898-117AD6DB7E6E}"/>
              </a:ext>
            </a:extLst>
          </p:cNvPr>
          <p:cNvSpPr/>
          <p:nvPr/>
        </p:nvSpPr>
        <p:spPr>
          <a:xfrm>
            <a:off x="6828633" y="5491122"/>
            <a:ext cx="11385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5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525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*Source : App Annie &amp; iPrice</a:t>
            </a:r>
            <a:endParaRPr sz="45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14;p90">
            <a:extLst>
              <a:ext uri="{FF2B5EF4-FFF2-40B4-BE49-F238E27FC236}">
                <a16:creationId xmlns:a16="http://schemas.microsoft.com/office/drawing/2014/main" id="{753F7AD3-CA2E-4A13-932F-563AB8432812}"/>
              </a:ext>
            </a:extLst>
          </p:cNvPr>
          <p:cNvSpPr txBox="1"/>
          <p:nvPr/>
        </p:nvSpPr>
        <p:spPr>
          <a:xfrm>
            <a:off x="899591" y="1634078"/>
            <a:ext cx="23823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0" rIns="0" bIns="0" anchor="t" anchorCtr="0">
            <a:sp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동남아 시장진출을 위한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첫 번째 동반자</a:t>
            </a:r>
            <a:endParaRPr dirty="0"/>
          </a:p>
        </p:txBody>
      </p:sp>
      <p:sp>
        <p:nvSpPr>
          <p:cNvPr id="14" name="Google Shape;615;p90">
            <a:extLst>
              <a:ext uri="{FF2B5EF4-FFF2-40B4-BE49-F238E27FC236}">
                <a16:creationId xmlns:a16="http://schemas.microsoft.com/office/drawing/2014/main" id="{D2796711-673E-49F7-8951-C7DA935B66AC}"/>
              </a:ext>
            </a:extLst>
          </p:cNvPr>
          <p:cNvSpPr txBox="1"/>
          <p:nvPr/>
        </p:nvSpPr>
        <p:spPr>
          <a:xfrm>
            <a:off x="3758764" y="1614231"/>
            <a:ext cx="40725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월간 활동 유저 수(monthly active users), 전체 다운로드 수, 사이트 방문 수 총 3가지 항목에서 1위 기록을 차지하며, 동남아 최대 이커머스 플랫폼으로 자리잡았습니다.</a:t>
            </a:r>
            <a:endParaRPr sz="9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616;p90">
            <a:extLst>
              <a:ext uri="{FF2B5EF4-FFF2-40B4-BE49-F238E27FC236}">
                <a16:creationId xmlns:a16="http://schemas.microsoft.com/office/drawing/2014/main" id="{2ED15C48-E637-4B76-B1C4-89C33AF31192}"/>
              </a:ext>
            </a:extLst>
          </p:cNvPr>
          <p:cNvSpPr/>
          <p:nvPr/>
        </p:nvSpPr>
        <p:spPr>
          <a:xfrm>
            <a:off x="828879" y="2492212"/>
            <a:ext cx="7236900" cy="2977500"/>
          </a:xfrm>
          <a:prstGeom prst="roundRect">
            <a:avLst>
              <a:gd name="adj" fmla="val 11862"/>
            </a:avLst>
          </a:prstGeom>
          <a:solidFill>
            <a:srgbClr val="FFFFFF"/>
          </a:solidFill>
          <a:ln>
            <a:noFill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17;p90">
            <a:extLst>
              <a:ext uri="{FF2B5EF4-FFF2-40B4-BE49-F238E27FC236}">
                <a16:creationId xmlns:a16="http://schemas.microsoft.com/office/drawing/2014/main" id="{91AF423F-7CBF-460A-A80B-8B9589DE966C}"/>
              </a:ext>
            </a:extLst>
          </p:cNvPr>
          <p:cNvSpPr/>
          <p:nvPr/>
        </p:nvSpPr>
        <p:spPr>
          <a:xfrm>
            <a:off x="6828932" y="5491421"/>
            <a:ext cx="11028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5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*Source : App Annie &amp; iPrice</a:t>
            </a:r>
            <a:endParaRPr sz="5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618;p90">
            <a:extLst>
              <a:ext uri="{FF2B5EF4-FFF2-40B4-BE49-F238E27FC236}">
                <a16:creationId xmlns:a16="http://schemas.microsoft.com/office/drawing/2014/main" id="{E5A7BA09-13C7-4EAA-BFA5-1F2BF0A5CF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558" y="2608818"/>
            <a:ext cx="6098300" cy="274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619;p90">
            <a:extLst>
              <a:ext uri="{FF2B5EF4-FFF2-40B4-BE49-F238E27FC236}">
                <a16:creationId xmlns:a16="http://schemas.microsoft.com/office/drawing/2014/main" id="{E8CFF6B6-9EE4-4CCF-A4F3-D5BC34A10F79}"/>
              </a:ext>
            </a:extLst>
          </p:cNvPr>
          <p:cNvSpPr/>
          <p:nvPr/>
        </p:nvSpPr>
        <p:spPr>
          <a:xfrm>
            <a:off x="1166568" y="2983936"/>
            <a:ext cx="6601500" cy="261600"/>
          </a:xfrm>
          <a:prstGeom prst="roundRect">
            <a:avLst>
              <a:gd name="adj" fmla="val 11862"/>
            </a:avLst>
          </a:prstGeom>
          <a:noFill/>
          <a:ln w="76200" cap="flat" cmpd="sng">
            <a:solidFill>
              <a:srgbClr val="FE6837"/>
            </a:solidFill>
            <a:prstDash val="solid"/>
            <a:round/>
            <a:headEnd type="none" w="sm" len="sm"/>
            <a:tailEnd type="none" w="sm" len="sm"/>
          </a:ln>
          <a:effectLst>
            <a:outerShdw blurRad="431800" dist="63500" dir="5400000" algn="t" rotWithShape="0">
              <a:srgbClr val="FF5821">
                <a:alpha val="29800"/>
              </a:srgbClr>
            </a:outerShdw>
          </a:effectLst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272E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620;p90">
            <a:extLst>
              <a:ext uri="{FF2B5EF4-FFF2-40B4-BE49-F238E27FC236}">
                <a16:creationId xmlns:a16="http://schemas.microsoft.com/office/drawing/2014/main" id="{17920D55-14F8-40EE-99C0-7ED52199EA8D}"/>
              </a:ext>
            </a:extLst>
          </p:cNvPr>
          <p:cNvSpPr txBox="1"/>
          <p:nvPr/>
        </p:nvSpPr>
        <p:spPr>
          <a:xfrm>
            <a:off x="5786476" y="2698362"/>
            <a:ext cx="23625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5821"/>
                </a:solidFill>
                <a:latin typeface="Nanum Gothic"/>
                <a:ea typeface="Nanum Gothic"/>
                <a:cs typeface="Nanum Gothic"/>
                <a:sym typeface="Nanum Gothic"/>
              </a:rPr>
              <a:t>2020년 앱 방문 수 1위</a:t>
            </a:r>
            <a:endParaRPr sz="900" b="1">
              <a:latin typeface="Nanum Gothic"/>
              <a:ea typeface="Nanum Gothic"/>
              <a:cs typeface="Nanum Gothic"/>
              <a:sym typeface="Nanum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64606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5842" name="Picture 2" descr="쇼피, 2021 상반기 동남아 인기 제품은 &amp;#39;한국 화장품&amp;#39; &amp;lt; 유통·서비스 &amp;lt; 산업 &amp;lt; 기사본문 - 중소기업신문">
            <a:extLst>
              <a:ext uri="{FF2B5EF4-FFF2-40B4-BE49-F238E27FC236}">
                <a16:creationId xmlns:a16="http://schemas.microsoft.com/office/drawing/2014/main" id="{BC36E45E-5806-41EF-937A-48D8E2694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4164533" cy="520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550;p89">
            <a:extLst>
              <a:ext uri="{FF2B5EF4-FFF2-40B4-BE49-F238E27FC236}">
                <a16:creationId xmlns:a16="http://schemas.microsoft.com/office/drawing/2014/main" id="{41F60C7E-800A-45A1-8458-26BB9E8010BF}"/>
              </a:ext>
            </a:extLst>
          </p:cNvPr>
          <p:cNvSpPr txBox="1">
            <a:spLocks/>
          </p:cNvSpPr>
          <p:nvPr/>
        </p:nvSpPr>
        <p:spPr>
          <a:xfrm>
            <a:off x="527928" y="111764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2021</a:t>
            </a:r>
            <a:r>
              <a:rPr lang="ko-KR" altLang="en-US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년 상반기 한국 인기상품 </a:t>
            </a:r>
            <a:r>
              <a:rPr lang="en-US" altLang="ko-KR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TOP 5</a:t>
            </a:r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38266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A6BE74D-DE22-4AD3-A6A5-4633DF06F2E6}"/>
              </a:ext>
            </a:extLst>
          </p:cNvPr>
          <p:cNvSpPr/>
          <p:nvPr/>
        </p:nvSpPr>
        <p:spPr>
          <a:xfrm>
            <a:off x="3400733" y="3404220"/>
            <a:ext cx="3026816" cy="3026816"/>
          </a:xfrm>
          <a:prstGeom prst="ellipse">
            <a:avLst/>
          </a:prstGeom>
          <a:solidFill>
            <a:srgbClr val="1A75C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한류</a:t>
            </a:r>
            <a:endParaRPr lang="en-US" altLang="ko-KR" sz="44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44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K-Wave</a:t>
            </a:r>
            <a:endParaRPr lang="ko-KR" altLang="en-US" sz="44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1">
            <a:extLst>
              <a:ext uri="{FF2B5EF4-FFF2-40B4-BE49-F238E27FC236}">
                <a16:creationId xmlns:a16="http://schemas.microsoft.com/office/drawing/2014/main" id="{5DE57479-532F-42E0-8CA2-0603D6F4DA1D}"/>
              </a:ext>
            </a:extLst>
          </p:cNvPr>
          <p:cNvSpPr txBox="1">
            <a:spLocks/>
          </p:cNvSpPr>
          <p:nvPr/>
        </p:nvSpPr>
        <p:spPr>
          <a:xfrm>
            <a:off x="6931471" y="6525924"/>
            <a:ext cx="2133600" cy="23083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03231E0-3163-485D-8D45-258D45A54EC9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algn="r"/>
              <a:t>30</a:t>
            </a:fld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C9BAB3A-A071-4FDA-89E0-74CEDE77442A}"/>
              </a:ext>
            </a:extLst>
          </p:cNvPr>
          <p:cNvSpPr txBox="1">
            <a:spLocks/>
          </p:cNvSpPr>
          <p:nvPr/>
        </p:nvSpPr>
        <p:spPr>
          <a:xfrm>
            <a:off x="606227" y="984501"/>
            <a:ext cx="8306339" cy="4294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</a:pPr>
            <a:r>
              <a:rPr lang="ko-KR" altLang="en-US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아이템 소싱 </a:t>
            </a:r>
            <a:r>
              <a:rPr lang="en-US" altLang="ko-KR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What is K-Style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D3FA830-023E-4AB5-9467-2F9B38923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7"/>
          <a:stretch/>
        </p:blipFill>
        <p:spPr>
          <a:xfrm>
            <a:off x="4221023" y="1199209"/>
            <a:ext cx="4844047" cy="5658791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26E1B262-8EE5-4E78-85D8-FF2EAE9E983F}"/>
              </a:ext>
            </a:extLst>
          </p:cNvPr>
          <p:cNvGrpSpPr/>
          <p:nvPr/>
        </p:nvGrpSpPr>
        <p:grpSpPr>
          <a:xfrm>
            <a:off x="395536" y="1700808"/>
            <a:ext cx="3109808" cy="2344242"/>
            <a:chOff x="1907704" y="1556792"/>
            <a:chExt cx="7164289" cy="540060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E48C5B64-0E5C-4881-A036-96C2888B062C}"/>
                </a:ext>
              </a:extLst>
            </p:cNvPr>
            <p:cNvGrpSpPr/>
            <p:nvPr/>
          </p:nvGrpSpPr>
          <p:grpSpPr>
            <a:xfrm>
              <a:off x="1907704" y="1916832"/>
              <a:ext cx="7164289" cy="5040560"/>
              <a:chOff x="2378441" y="1988840"/>
              <a:chExt cx="6765559" cy="5126053"/>
            </a:xfrm>
          </p:grpSpPr>
          <p:pic>
            <p:nvPicPr>
              <p:cNvPr id="16" name="Picture 3" descr="N:\2013 교육센터\이미지\icon_116\icon_116.png">
                <a:extLst>
                  <a:ext uri="{FF2B5EF4-FFF2-40B4-BE49-F238E27FC236}">
                    <a16:creationId xmlns:a16="http://schemas.microsoft.com/office/drawing/2014/main" id="{9A00FF24-BA5A-4CEB-BD4B-5E62A68067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9890" r="28973" b="30217"/>
              <a:stretch>
                <a:fillRect/>
              </a:stretch>
            </p:blipFill>
            <p:spPr bwMode="auto">
              <a:xfrm>
                <a:off x="2378441" y="1988840"/>
                <a:ext cx="6765559" cy="4752528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N:\2013 교육센터\이미지\icon_116\icon_116.png">
                <a:extLst>
                  <a:ext uri="{FF2B5EF4-FFF2-40B4-BE49-F238E27FC236}">
                    <a16:creationId xmlns:a16="http://schemas.microsoft.com/office/drawing/2014/main" id="{6659AE00-E389-4424-96D5-705B1ABA8D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0761" t="71295" r="51268" b="19634"/>
              <a:stretch>
                <a:fillRect/>
              </a:stretch>
            </p:blipFill>
            <p:spPr bwMode="auto">
              <a:xfrm>
                <a:off x="4969132" y="6601107"/>
                <a:ext cx="1584176" cy="513786"/>
              </a:xfrm>
              <a:prstGeom prst="rect">
                <a:avLst/>
              </a:prstGeom>
              <a:noFill/>
            </p:spPr>
          </p:pic>
        </p:grpSp>
        <p:pic>
          <p:nvPicPr>
            <p:cNvPr id="12" name="Picture 3">
              <a:hlinkClick r:id="rId4"/>
              <a:extLst>
                <a:ext uri="{FF2B5EF4-FFF2-40B4-BE49-F238E27FC236}">
                  <a16:creationId xmlns:a16="http://schemas.microsoft.com/office/drawing/2014/main" id="{6A139C1C-FCD5-4107-B565-60EC3CC0A1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910"/>
            <a:stretch/>
          </p:blipFill>
          <p:spPr bwMode="auto">
            <a:xfrm>
              <a:off x="2215400" y="2276872"/>
              <a:ext cx="6480720" cy="399610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7D82D6-087F-42BC-9A9D-07B6D9449924}"/>
                </a:ext>
              </a:extLst>
            </p:cNvPr>
            <p:cNvSpPr txBox="1"/>
            <p:nvPr/>
          </p:nvSpPr>
          <p:spPr>
            <a:xfrm>
              <a:off x="8613220" y="1556792"/>
              <a:ext cx="329877" cy="714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endPara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8" name="슬라이드 번호 개체 틀 1">
            <a:extLst>
              <a:ext uri="{FF2B5EF4-FFF2-40B4-BE49-F238E27FC236}">
                <a16:creationId xmlns:a16="http://schemas.microsoft.com/office/drawing/2014/main" id="{43BFD70C-2916-4FDF-8CAC-47049E4D5CB4}"/>
              </a:ext>
            </a:extLst>
          </p:cNvPr>
          <p:cNvSpPr txBox="1">
            <a:spLocks/>
          </p:cNvSpPr>
          <p:nvPr/>
        </p:nvSpPr>
        <p:spPr>
          <a:xfrm>
            <a:off x="8100391" y="6525924"/>
            <a:ext cx="964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lang="ko-KR" altLang="en-US" sz="900" kern="1200" spc="-3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03231E0-3163-485D-8D45-258D45A54EC9}" type="slidenum">
              <a:rPr lang="en-US" altLang="ko-KR" b="1" smtClean="0"/>
              <a:pPr algn="r"/>
              <a:t>30</a:t>
            </a:fld>
            <a:endParaRPr lang="en-US" altLang="ko-KR" b="1"/>
          </a:p>
        </p:txBody>
      </p:sp>
    </p:spTree>
    <p:extLst>
      <p:ext uri="{BB962C8B-B14F-4D97-AF65-F5344CB8AC3E}">
        <p14:creationId xmlns:p14="http://schemas.microsoft.com/office/powerpoint/2010/main" val="3546592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9B4C11A-006A-4D6A-8DC2-2B72C364970A}"/>
              </a:ext>
            </a:extLst>
          </p:cNvPr>
          <p:cNvSpPr/>
          <p:nvPr/>
        </p:nvSpPr>
        <p:spPr>
          <a:xfrm>
            <a:off x="5724128" y="3498528"/>
            <a:ext cx="3026816" cy="3026816"/>
          </a:xfrm>
          <a:prstGeom prst="ellipse">
            <a:avLst/>
          </a:prstGeom>
          <a:solidFill>
            <a:srgbClr val="E04F5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동남아 온라인마켓</a:t>
            </a:r>
            <a:endParaRPr lang="en-US" altLang="ko-KR" sz="32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3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성장</a:t>
            </a:r>
            <a:endParaRPr lang="en-US" altLang="ko-KR" sz="32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1">
            <a:extLst>
              <a:ext uri="{FF2B5EF4-FFF2-40B4-BE49-F238E27FC236}">
                <a16:creationId xmlns:a16="http://schemas.microsoft.com/office/drawing/2014/main" id="{9E8C6F01-B53E-40EC-9874-09670B3896A2}"/>
              </a:ext>
            </a:extLst>
          </p:cNvPr>
          <p:cNvSpPr txBox="1">
            <a:spLocks/>
          </p:cNvSpPr>
          <p:nvPr/>
        </p:nvSpPr>
        <p:spPr>
          <a:xfrm>
            <a:off x="6931471" y="6525924"/>
            <a:ext cx="2133600" cy="23083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03231E0-3163-485D-8D45-258D45A54EC9}" type="slidenum">
              <a:rPr lang="en-US" altLang="ko-KR" smtClean="0"/>
              <a:pPr algn="r"/>
              <a:t>31</a:t>
            </a:fld>
            <a:endParaRPr lang="en-US" altLang="ko-KR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B4F3B16-83B8-49A5-87DA-71DB3A069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8" b="28982"/>
          <a:stretch/>
        </p:blipFill>
        <p:spPr>
          <a:xfrm>
            <a:off x="12598" y="1781820"/>
            <a:ext cx="3882755" cy="4455912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A461A44E-58E4-4627-A85E-1C304DCCF1B4}"/>
              </a:ext>
            </a:extLst>
          </p:cNvPr>
          <p:cNvSpPr/>
          <p:nvPr/>
        </p:nvSpPr>
        <p:spPr>
          <a:xfrm>
            <a:off x="6588224" y="1563540"/>
            <a:ext cx="1512168" cy="1464764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rgbClr val="E04F5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spc="-15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성장률 </a:t>
            </a:r>
            <a:r>
              <a:rPr lang="en-US" altLang="ko-KR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ko-KR" altLang="en-US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위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F823673-F1E0-44FA-AD42-C48DDD19FDDA}"/>
              </a:ext>
            </a:extLst>
          </p:cNvPr>
          <p:cNvSpPr/>
          <p:nvPr/>
        </p:nvSpPr>
        <p:spPr>
          <a:xfrm>
            <a:off x="4644008" y="2141392"/>
            <a:ext cx="1440160" cy="1431624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rgbClr val="E04F5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동남아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75FBC06-C020-4088-9994-1D4AC017F424}"/>
              </a:ext>
            </a:extLst>
          </p:cNvPr>
          <p:cNvSpPr/>
          <p:nvPr/>
        </p:nvSpPr>
        <p:spPr>
          <a:xfrm>
            <a:off x="4139952" y="3861048"/>
            <a:ext cx="1152128" cy="1152128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rgbClr val="E04F5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결제</a:t>
            </a:r>
            <a:endParaRPr lang="en-US" altLang="ko-KR" sz="22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물류</a:t>
            </a:r>
            <a:endParaRPr lang="en-US" altLang="ko-KR" sz="22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2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시작</a:t>
            </a:r>
          </a:p>
        </p:txBody>
      </p:sp>
      <p:sp>
        <p:nvSpPr>
          <p:cNvPr id="17" name="제목 1">
            <a:extLst>
              <a:ext uri="{FF2B5EF4-FFF2-40B4-BE49-F238E27FC236}">
                <a16:creationId xmlns:a16="http://schemas.microsoft.com/office/drawing/2014/main" id="{C87D1C0B-7407-41FD-AF4E-F0DB77DADDFF}"/>
              </a:ext>
            </a:extLst>
          </p:cNvPr>
          <p:cNvSpPr txBox="1">
            <a:spLocks/>
          </p:cNvSpPr>
          <p:nvPr/>
        </p:nvSpPr>
        <p:spPr>
          <a:xfrm>
            <a:off x="606227" y="984501"/>
            <a:ext cx="8306339" cy="4294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</a:pPr>
            <a:r>
              <a:rPr lang="ko-KR" altLang="en-US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아이템 소싱 </a:t>
            </a:r>
            <a:r>
              <a:rPr lang="en-US" altLang="ko-KR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What is K-Style</a:t>
            </a:r>
          </a:p>
        </p:txBody>
      </p:sp>
    </p:spTree>
    <p:extLst>
      <p:ext uri="{BB962C8B-B14F-4D97-AF65-F5344CB8AC3E}">
        <p14:creationId xmlns:p14="http://schemas.microsoft.com/office/powerpoint/2010/main" val="4293151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FB3CFCE-B612-491E-97B1-9F3EA92A567D}"/>
              </a:ext>
            </a:extLst>
          </p:cNvPr>
          <p:cNvSpPr/>
          <p:nvPr/>
        </p:nvSpPr>
        <p:spPr>
          <a:xfrm>
            <a:off x="1750988" y="3426520"/>
            <a:ext cx="3026816" cy="3026816"/>
          </a:xfrm>
          <a:prstGeom prst="ellipse">
            <a:avLst/>
          </a:prstGeom>
          <a:solidFill>
            <a:srgbClr val="E04F5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/>
              <a:t>전세계</a:t>
            </a:r>
            <a:endParaRPr lang="en-US" altLang="ko-KR" sz="2800" b="1" dirty="0"/>
          </a:p>
          <a:p>
            <a:pPr algn="ctr"/>
            <a:r>
              <a:rPr lang="ko-KR" altLang="en-US" sz="2800" b="1" dirty="0"/>
              <a:t>온라인마켓</a:t>
            </a:r>
            <a:endParaRPr lang="en-US" altLang="ko-KR" sz="2800" b="1" dirty="0"/>
          </a:p>
          <a:p>
            <a:pPr algn="ctr"/>
            <a:r>
              <a:rPr lang="ko-KR" altLang="en-US" sz="3200" b="1" dirty="0"/>
              <a:t>성장</a:t>
            </a:r>
            <a:endParaRPr lang="en-US" altLang="ko-KR" sz="3200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FC17526C-6DE0-4BCA-9974-9A5E9B2FDD23}"/>
              </a:ext>
            </a:extLst>
          </p:cNvPr>
          <p:cNvSpPr/>
          <p:nvPr/>
        </p:nvSpPr>
        <p:spPr>
          <a:xfrm>
            <a:off x="4334123" y="3426520"/>
            <a:ext cx="3026816" cy="3026816"/>
          </a:xfrm>
          <a:prstGeom prst="ellipse">
            <a:avLst/>
          </a:prstGeom>
          <a:solidFill>
            <a:srgbClr val="1A75C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/>
              <a:t>한류</a:t>
            </a:r>
            <a:endParaRPr lang="en-US" altLang="ko-KR" sz="3600" dirty="0"/>
          </a:p>
          <a:p>
            <a:pPr algn="ctr"/>
            <a:r>
              <a:rPr lang="en-US" altLang="ko-KR" sz="3600" dirty="0"/>
              <a:t>K-Wave</a:t>
            </a:r>
            <a:endParaRPr lang="ko-KR" altLang="en-US" sz="3600" dirty="0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5C338E5-EAF3-494D-BE65-CE36949C678F}"/>
              </a:ext>
            </a:extLst>
          </p:cNvPr>
          <p:cNvCxnSpPr/>
          <p:nvPr/>
        </p:nvCxnSpPr>
        <p:spPr>
          <a:xfrm flipV="1">
            <a:off x="4556820" y="3066480"/>
            <a:ext cx="0" cy="1728192"/>
          </a:xfrm>
          <a:prstGeom prst="straightConnector1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0078C77B-B0C5-4C64-B2F3-2740C200C618}"/>
              </a:ext>
            </a:extLst>
          </p:cNvPr>
          <p:cNvSpPr/>
          <p:nvPr/>
        </p:nvSpPr>
        <p:spPr>
          <a:xfrm>
            <a:off x="3395884" y="2029787"/>
            <a:ext cx="2344684" cy="6791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spc="-15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latin typeface="+mj-ea"/>
                <a:ea typeface="+mj-ea"/>
              </a:rPr>
              <a:t>K-Style</a:t>
            </a:r>
            <a:endParaRPr lang="ko-KR" altLang="en-US" sz="4000" b="1" spc="-15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latin typeface="+mj-ea"/>
              <a:ea typeface="+mj-ea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71C681D0-D991-477F-9F1D-C8B3BB8D7977}"/>
              </a:ext>
            </a:extLst>
          </p:cNvPr>
          <p:cNvSpPr txBox="1">
            <a:spLocks/>
          </p:cNvSpPr>
          <p:nvPr/>
        </p:nvSpPr>
        <p:spPr>
          <a:xfrm>
            <a:off x="606227" y="984501"/>
            <a:ext cx="8306339" cy="4294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</a:pPr>
            <a:r>
              <a:rPr lang="ko-KR" altLang="en-US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아이템 소싱 </a:t>
            </a:r>
            <a:r>
              <a:rPr lang="en-US" altLang="ko-KR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What is K-Style</a:t>
            </a:r>
          </a:p>
        </p:txBody>
      </p:sp>
    </p:spTree>
    <p:extLst>
      <p:ext uri="{BB962C8B-B14F-4D97-AF65-F5344CB8AC3E}">
        <p14:creationId xmlns:p14="http://schemas.microsoft.com/office/powerpoint/2010/main" val="2345440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3CEEFD51-A0D5-4CD1-8719-D2E128951F76}"/>
              </a:ext>
            </a:extLst>
          </p:cNvPr>
          <p:cNvSpPr txBox="1">
            <a:spLocks/>
          </p:cNvSpPr>
          <p:nvPr/>
        </p:nvSpPr>
        <p:spPr>
          <a:xfrm>
            <a:off x="606227" y="984501"/>
            <a:ext cx="8306339" cy="4294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</a:pPr>
            <a:r>
              <a:rPr lang="ko-KR" altLang="en-US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도매 보다 더 싼 네이버 최저가</a:t>
            </a:r>
            <a:endParaRPr lang="en-US" altLang="ko-KR" sz="2800" b="1" spc="-150" dirty="0">
              <a:solidFill>
                <a:srgbClr val="0B5CA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701377-4E1F-4B41-9754-D26A54DE1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53" y="1348909"/>
            <a:ext cx="7168227" cy="4391347"/>
          </a:xfrm>
          <a:prstGeom prst="rect">
            <a:avLst/>
          </a:prstGeom>
        </p:spPr>
      </p:pic>
      <p:sp>
        <p:nvSpPr>
          <p:cNvPr id="9" name="Google Shape;1402;p136">
            <a:extLst>
              <a:ext uri="{FF2B5EF4-FFF2-40B4-BE49-F238E27FC236}">
                <a16:creationId xmlns:a16="http://schemas.microsoft.com/office/drawing/2014/main" id="{49459AE5-FD7B-4C66-B1E1-1B08BF933D3B}"/>
              </a:ext>
            </a:extLst>
          </p:cNvPr>
          <p:cNvSpPr txBox="1">
            <a:spLocks/>
          </p:cNvSpPr>
          <p:nvPr/>
        </p:nvSpPr>
        <p:spPr>
          <a:xfrm>
            <a:off x="1907704" y="6237312"/>
            <a:ext cx="8172600" cy="23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수출 </a:t>
            </a:r>
            <a:r>
              <a:rPr lang="en-US" altLang="ko-KR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0</a:t>
            </a: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세율 적용하면 도매가 보다 싸다 </a:t>
            </a:r>
            <a:endParaRPr lang="en-US" altLang="ko-KR" sz="24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Font typeface="Arial" pitchFamily="34" charset="0"/>
              <a:buNone/>
            </a:pP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네이버 </a:t>
            </a:r>
            <a:r>
              <a:rPr lang="ko-KR" altLang="en-US" sz="24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맴버쉽플러스로</a:t>
            </a: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 적립도 </a:t>
            </a:r>
            <a:r>
              <a:rPr lang="en-US" altLang="ko-KR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5%</a:t>
            </a:r>
            <a:r>
              <a:rPr lang="ko-KR" altLang="en-US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로</a:t>
            </a:r>
            <a:r>
              <a:rPr lang="en-US" altLang="ko-KR" sz="24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  <a:cs typeface="Nanum Gothic"/>
                <a:sym typeface="Nanum Gothic"/>
              </a:rPr>
              <a:t>!</a:t>
            </a:r>
            <a:endParaRPr lang="ko-KR" altLang="en-US" sz="24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Nanum Gothic"/>
              <a:sym typeface="Nanum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54088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7992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390C2AC6-713B-4994-A91B-B528A993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9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lv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동남아 직판 마켓의 접근 및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소싱방법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3CEEFD51-A0D5-4CD1-8719-D2E128951F76}"/>
              </a:ext>
            </a:extLst>
          </p:cNvPr>
          <p:cNvSpPr txBox="1">
            <a:spLocks/>
          </p:cNvSpPr>
          <p:nvPr/>
        </p:nvSpPr>
        <p:spPr>
          <a:xfrm>
            <a:off x="606227" y="984501"/>
            <a:ext cx="8306339" cy="4294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</a:pPr>
            <a:r>
              <a:rPr lang="ko-KR" altLang="en-US" sz="2800" b="1" spc="-150" dirty="0" err="1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무무소</a:t>
            </a:r>
            <a:r>
              <a:rPr lang="en-US" altLang="ko-KR" sz="2800" b="1" spc="-150" dirty="0">
                <a:solidFill>
                  <a:srgbClr val="0B5CA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pic>
        <p:nvPicPr>
          <p:cNvPr id="10242" name="Picture 2" descr="베트남 &amp;#39;짝퉁한류&amp;#39; 무무소 단속… “99.3%가 중국산” - 천지일보 - 새 시대 희망언론">
            <a:extLst>
              <a:ext uri="{FF2B5EF4-FFF2-40B4-BE49-F238E27FC236}">
                <a16:creationId xmlns:a16="http://schemas.microsoft.com/office/drawing/2014/main" id="{6F5E708C-121A-44C2-8B75-D56D8FE6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85" y="1730471"/>
            <a:ext cx="6993430" cy="440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608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FF43625-1B4D-ED4C-96FD-A8F667C74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500" y="295030"/>
            <a:ext cx="7772400" cy="1318687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/>
            </a:lvl1pPr>
          </a:lstStyle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Thank you</a:t>
            </a:r>
            <a:endParaRPr kumimoji="1" lang="ko-KR" altLang="en-US" sz="3600" b="1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anumSquare ExtraBold" panose="020B0600000101010101" pitchFamily="34" charset="-127"/>
              <a:ea typeface="NanumSquare ExtraBold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027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1078</Words>
  <Application>Microsoft Office PowerPoint</Application>
  <PresentationFormat>화면 슬라이드 쇼(4:3)</PresentationFormat>
  <Paragraphs>130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2" baseType="lpstr">
      <vt:lpstr>Nanum Gothic</vt:lpstr>
      <vt:lpstr>NanumSquare ExtraBold</vt:lpstr>
      <vt:lpstr>나눔스퀘어라운드 ExtraBold</vt:lpstr>
      <vt:lpstr>맑은 고딕</vt:lpstr>
      <vt:lpstr>Arial</vt:lpstr>
      <vt:lpstr>Wingdings</vt:lpstr>
      <vt:lpstr>Office 테마</vt:lpstr>
      <vt:lpstr>해외진출을 위한 글로벌 마켓 100% 활용법(동남아)  해외 크로스보더, 동남아 마켓의 이해   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1. 해외 크로스보더 마켓의 이해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2. 동남아 마켓의 특징 및 소개</vt:lpstr>
      <vt:lpstr>3. 동남아 직판 마켓의 접근 및 소싱방법</vt:lpstr>
      <vt:lpstr>3. 동남아 직판 마켓의 접근 및 소싱방법</vt:lpstr>
      <vt:lpstr>3. 동남아 직판 마켓의 접근 및 소싱방법</vt:lpstr>
      <vt:lpstr>3. 동남아 직판 마켓의 접근 및 소싱방법</vt:lpstr>
      <vt:lpstr>3. 동남아 직판 마켓의 접근 및 소싱방법</vt:lpstr>
      <vt:lpstr>3. 동남아 직판 마켓의 접근 및 소싱방법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온라인 창업 성공의 스트럭쳐  &amp; 마인드 갖추기</dc:title>
  <dc:creator>pc</dc:creator>
  <cp:lastModifiedBy>jungmatin@gmail.com</cp:lastModifiedBy>
  <cp:revision>29</cp:revision>
  <dcterms:created xsi:type="dcterms:W3CDTF">2018-12-12T12:39:41Z</dcterms:created>
  <dcterms:modified xsi:type="dcterms:W3CDTF">2022-05-21T03:35:12Z</dcterms:modified>
</cp:coreProperties>
</file>